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sldIdLst>
    <p:sldId id="256" r:id="rId2"/>
    <p:sldId id="257" r:id="rId3"/>
    <p:sldId id="258" r:id="rId4"/>
    <p:sldId id="262" r:id="rId5"/>
    <p:sldId id="259" r:id="rId6"/>
    <p:sldId id="261" r:id="rId7"/>
    <p:sldId id="260" r:id="rId8"/>
    <p:sldId id="271" r:id="rId9"/>
    <p:sldId id="275" r:id="rId10"/>
    <p:sldId id="276" r:id="rId11"/>
    <p:sldId id="268" r:id="rId12"/>
    <p:sldId id="264" r:id="rId13"/>
    <p:sldId id="265" r:id="rId14"/>
    <p:sldId id="266" r:id="rId15"/>
    <p:sldId id="269" r:id="rId16"/>
    <p:sldId id="267" r:id="rId17"/>
    <p:sldId id="270" r:id="rId18"/>
    <p:sldId id="272" r:id="rId19"/>
    <p:sldId id="273" r:id="rId20"/>
    <p:sldId id="263" r:id="rId21"/>
    <p:sldId id="274" r:id="rId22"/>
  </p:sldIdLst>
  <p:sldSz cx="18288000" cy="10287000"/>
  <p:notesSz cx="6858000" cy="9144000"/>
  <p:embeddedFontLst>
    <p:embeddedFont>
      <p:font typeface="Hatton" panose="020B0604020202020204" charset="0"/>
      <p:regular r:id="rId24"/>
    </p:embeddedFont>
    <p:embeddedFont>
      <p:font typeface="Open Sans" panose="020B0606030504020204" pitchFamily="34" charset="0"/>
      <p:regular r:id="rId25"/>
      <p:bold r:id="rId26"/>
      <p:italic r:id="rId27"/>
      <p:bold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156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2.png>
</file>

<file path=ppt/media/image3.svg>
</file>

<file path=ppt/media/image4.pn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458FB5-D954-426A-84A1-F69A2982CE74}" type="datetimeFigureOut">
              <a:rPr lang="en-US" smtClean="0"/>
              <a:t>4/1/2025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ED5E7C-AC58-4535-BF48-3778C41A88F7}" type="slidenum">
              <a:rPr lang="en-US" smtClean="0"/>
              <a:t>‹#›</a:t>
            </a:fld>
            <a:endParaRPr lang="en-US"/>
          </a:p>
        </p:txBody>
      </p:sp>
    </p:spTree>
    <p:extLst>
      <p:ext uri="{BB962C8B-B14F-4D97-AF65-F5344CB8AC3E}">
        <p14:creationId xmlns:p14="http://schemas.microsoft.com/office/powerpoint/2010/main" val="693328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ED5E7C-AC58-4535-BF48-3778C41A88F7}" type="slidenum">
              <a:rPr lang="en-US" smtClean="0"/>
              <a:t>5</a:t>
            </a:fld>
            <a:endParaRPr lang="en-US"/>
          </a:p>
        </p:txBody>
      </p:sp>
    </p:spTree>
    <p:extLst>
      <p:ext uri="{BB962C8B-B14F-4D97-AF65-F5344CB8AC3E}">
        <p14:creationId xmlns:p14="http://schemas.microsoft.com/office/powerpoint/2010/main" val="34980919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8.sv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sp>
        <p:nvSpPr>
          <p:cNvPr id="2" name="TextBox 2"/>
          <p:cNvSpPr txBox="1"/>
          <p:nvPr/>
        </p:nvSpPr>
        <p:spPr>
          <a:xfrm>
            <a:off x="1028700" y="4229100"/>
            <a:ext cx="9797464" cy="2822317"/>
          </a:xfrm>
          <a:prstGeom prst="rect">
            <a:avLst/>
          </a:prstGeom>
        </p:spPr>
        <p:txBody>
          <a:bodyPr lIns="0" tIns="0" rIns="0" bIns="0" rtlCol="0" anchor="t">
            <a:spAutoFit/>
          </a:bodyPr>
          <a:lstStyle/>
          <a:p>
            <a:pPr>
              <a:lnSpc>
                <a:spcPts val="10746"/>
              </a:lnSpc>
            </a:pPr>
            <a:r>
              <a:rPr lang="en-US" sz="9345" dirty="0">
                <a:solidFill>
                  <a:srgbClr val="FFFFFF"/>
                </a:solidFill>
                <a:latin typeface="Hatton"/>
              </a:rPr>
              <a:t>Collaborative</a:t>
            </a:r>
          </a:p>
          <a:p>
            <a:pPr>
              <a:lnSpc>
                <a:spcPts val="10746"/>
              </a:lnSpc>
            </a:pPr>
            <a:r>
              <a:rPr lang="en-US" sz="9345" dirty="0">
                <a:solidFill>
                  <a:srgbClr val="FFFFFF"/>
                </a:solidFill>
                <a:latin typeface="Hatton"/>
              </a:rPr>
              <a:t>Farming</a:t>
            </a:r>
          </a:p>
        </p:txBody>
      </p:sp>
      <p:sp>
        <p:nvSpPr>
          <p:cNvPr id="4" name="TextBox 4"/>
          <p:cNvSpPr txBox="1"/>
          <p:nvPr/>
        </p:nvSpPr>
        <p:spPr>
          <a:xfrm>
            <a:off x="1028700" y="8996868"/>
            <a:ext cx="4793781" cy="480388"/>
          </a:xfrm>
          <a:prstGeom prst="rect">
            <a:avLst/>
          </a:prstGeom>
        </p:spPr>
        <p:txBody>
          <a:bodyPr lIns="0" tIns="0" rIns="0" bIns="0" rtlCol="0" anchor="t">
            <a:spAutoFit/>
          </a:bodyPr>
          <a:lstStyle/>
          <a:p>
            <a:pPr>
              <a:lnSpc>
                <a:spcPts val="3723"/>
              </a:lnSpc>
            </a:pPr>
            <a:r>
              <a:rPr lang="en-US" sz="3238" dirty="0">
                <a:solidFill>
                  <a:srgbClr val="FFFFFF">
                    <a:alpha val="50980"/>
                  </a:srgbClr>
                </a:solidFill>
                <a:latin typeface="Hatton"/>
              </a:rPr>
              <a:t>Tushar Amol Gaikwad</a:t>
            </a:r>
          </a:p>
        </p:txBody>
      </p:sp>
      <p:grpSp>
        <p:nvGrpSpPr>
          <p:cNvPr id="5" name="Group 5"/>
          <p:cNvGrpSpPr/>
          <p:nvPr/>
        </p:nvGrpSpPr>
        <p:grpSpPr>
          <a:xfrm>
            <a:off x="11469966" y="-199186"/>
            <a:ext cx="9980819" cy="10685373"/>
            <a:chOff x="0" y="0"/>
            <a:chExt cx="5933440" cy="6352286"/>
          </a:xfrm>
        </p:grpSpPr>
        <p:sp>
          <p:nvSpPr>
            <p:cNvPr id="6" name="Freeform 6"/>
            <p:cNvSpPr/>
            <p:nvPr/>
          </p:nvSpPr>
          <p:spPr>
            <a:xfrm>
              <a:off x="-130429" y="-589915"/>
              <a:ext cx="6274054" cy="7025767"/>
            </a:xfrm>
            <a:custGeom>
              <a:avLst/>
              <a:gdLst/>
              <a:ahLst/>
              <a:cxnLst/>
              <a:rect l="l" t="t" r="r" b="b"/>
              <a:pathLst>
                <a:path w="6274054" h="7025767">
                  <a:moveTo>
                    <a:pt x="6045073" y="6923913"/>
                  </a:moveTo>
                  <a:cubicBezTo>
                    <a:pt x="4541393" y="6946011"/>
                    <a:pt x="2941320" y="6924929"/>
                    <a:pt x="1445641" y="6933946"/>
                  </a:cubicBezTo>
                  <a:cubicBezTo>
                    <a:pt x="1132586" y="6926707"/>
                    <a:pt x="794131" y="6947408"/>
                    <a:pt x="467741" y="6934708"/>
                  </a:cubicBezTo>
                  <a:cubicBezTo>
                    <a:pt x="394335" y="6926961"/>
                    <a:pt x="0" y="7025767"/>
                    <a:pt x="252984" y="6679565"/>
                  </a:cubicBezTo>
                  <a:cubicBezTo>
                    <a:pt x="343789" y="6624066"/>
                    <a:pt x="240284" y="6527927"/>
                    <a:pt x="271145" y="6440297"/>
                  </a:cubicBezTo>
                  <a:cubicBezTo>
                    <a:pt x="385064" y="6325997"/>
                    <a:pt x="253365" y="6154420"/>
                    <a:pt x="180086" y="5980684"/>
                  </a:cubicBezTo>
                  <a:cubicBezTo>
                    <a:pt x="173990" y="5836285"/>
                    <a:pt x="293243" y="5720080"/>
                    <a:pt x="219710" y="5566283"/>
                  </a:cubicBezTo>
                  <a:cubicBezTo>
                    <a:pt x="226441" y="5493258"/>
                    <a:pt x="222504" y="5364861"/>
                    <a:pt x="154813" y="5303520"/>
                  </a:cubicBezTo>
                  <a:cubicBezTo>
                    <a:pt x="60960" y="5252847"/>
                    <a:pt x="270002" y="5097907"/>
                    <a:pt x="241554" y="4958969"/>
                  </a:cubicBezTo>
                  <a:cubicBezTo>
                    <a:pt x="249936" y="4830953"/>
                    <a:pt x="239776" y="4682617"/>
                    <a:pt x="214249" y="4531233"/>
                  </a:cubicBezTo>
                  <a:cubicBezTo>
                    <a:pt x="220726" y="4479290"/>
                    <a:pt x="249301" y="4431538"/>
                    <a:pt x="237998" y="4381627"/>
                  </a:cubicBezTo>
                  <a:cubicBezTo>
                    <a:pt x="241808" y="4308856"/>
                    <a:pt x="334137" y="4236085"/>
                    <a:pt x="266065" y="4175125"/>
                  </a:cubicBezTo>
                  <a:cubicBezTo>
                    <a:pt x="254254" y="4164838"/>
                    <a:pt x="267970" y="4147439"/>
                    <a:pt x="282829" y="4128770"/>
                  </a:cubicBezTo>
                  <a:cubicBezTo>
                    <a:pt x="272288" y="4119118"/>
                    <a:pt x="185801" y="3975735"/>
                    <a:pt x="223901" y="3916807"/>
                  </a:cubicBezTo>
                  <a:cubicBezTo>
                    <a:pt x="221742" y="3853180"/>
                    <a:pt x="297942" y="3860546"/>
                    <a:pt x="224155" y="3721735"/>
                  </a:cubicBezTo>
                  <a:cubicBezTo>
                    <a:pt x="175133" y="3708019"/>
                    <a:pt x="331470" y="3537712"/>
                    <a:pt x="398399" y="3410585"/>
                  </a:cubicBezTo>
                  <a:cubicBezTo>
                    <a:pt x="378841" y="3338195"/>
                    <a:pt x="428498" y="3276092"/>
                    <a:pt x="449453" y="3202940"/>
                  </a:cubicBezTo>
                  <a:cubicBezTo>
                    <a:pt x="471805" y="3096514"/>
                    <a:pt x="449199" y="3031236"/>
                    <a:pt x="565150" y="2936113"/>
                  </a:cubicBezTo>
                  <a:cubicBezTo>
                    <a:pt x="599186" y="2862453"/>
                    <a:pt x="512953" y="2778633"/>
                    <a:pt x="556133" y="2666238"/>
                  </a:cubicBezTo>
                  <a:cubicBezTo>
                    <a:pt x="537337" y="2651125"/>
                    <a:pt x="590296" y="2634107"/>
                    <a:pt x="556260" y="2608453"/>
                  </a:cubicBezTo>
                  <a:cubicBezTo>
                    <a:pt x="541147" y="2588133"/>
                    <a:pt x="510794" y="2592324"/>
                    <a:pt x="540258" y="2549906"/>
                  </a:cubicBezTo>
                  <a:cubicBezTo>
                    <a:pt x="529717" y="2532888"/>
                    <a:pt x="574294" y="2410587"/>
                    <a:pt x="550672" y="2322068"/>
                  </a:cubicBezTo>
                  <a:cubicBezTo>
                    <a:pt x="546608" y="2311400"/>
                    <a:pt x="613410" y="2273427"/>
                    <a:pt x="586867" y="2247265"/>
                  </a:cubicBezTo>
                  <a:cubicBezTo>
                    <a:pt x="616839" y="2186432"/>
                    <a:pt x="518795" y="2149983"/>
                    <a:pt x="601853" y="2010791"/>
                  </a:cubicBezTo>
                  <a:cubicBezTo>
                    <a:pt x="553847" y="1976120"/>
                    <a:pt x="571500" y="1934718"/>
                    <a:pt x="567309" y="1894078"/>
                  </a:cubicBezTo>
                  <a:cubicBezTo>
                    <a:pt x="623316" y="1828038"/>
                    <a:pt x="645541" y="1689481"/>
                    <a:pt x="770382" y="1441196"/>
                  </a:cubicBezTo>
                  <a:cubicBezTo>
                    <a:pt x="836422" y="1354836"/>
                    <a:pt x="828294" y="1225042"/>
                    <a:pt x="912749" y="1005078"/>
                  </a:cubicBezTo>
                  <a:cubicBezTo>
                    <a:pt x="886714" y="977011"/>
                    <a:pt x="1022477" y="986790"/>
                    <a:pt x="1114298" y="806831"/>
                  </a:cubicBezTo>
                  <a:cubicBezTo>
                    <a:pt x="1098804" y="738886"/>
                    <a:pt x="1201293" y="676021"/>
                    <a:pt x="1157986" y="599567"/>
                  </a:cubicBezTo>
                  <a:cubicBezTo>
                    <a:pt x="1570228" y="609219"/>
                    <a:pt x="2071116" y="598805"/>
                    <a:pt x="2572766" y="601599"/>
                  </a:cubicBezTo>
                  <a:cubicBezTo>
                    <a:pt x="3586988" y="605282"/>
                    <a:pt x="4528185" y="602742"/>
                    <a:pt x="5528818" y="601853"/>
                  </a:cubicBezTo>
                  <a:cubicBezTo>
                    <a:pt x="6274054" y="693420"/>
                    <a:pt x="6000750" y="0"/>
                    <a:pt x="6063869" y="2884424"/>
                  </a:cubicBezTo>
                  <a:cubicBezTo>
                    <a:pt x="6029833" y="4200398"/>
                    <a:pt x="6083554" y="5679694"/>
                    <a:pt x="6045073" y="6923913"/>
                  </a:cubicBezTo>
                  <a:close/>
                </a:path>
              </a:pathLst>
            </a:custGeom>
            <a:blipFill>
              <a:blip r:embed="rId2"/>
              <a:stretch>
                <a:fillRect l="-68932" t="-7154" b="-11191"/>
              </a:stretch>
            </a:blipFill>
          </p:spPr>
        </p:sp>
      </p:grpSp>
      <p:sp>
        <p:nvSpPr>
          <p:cNvPr id="7" name="Freeform 7"/>
          <p:cNvSpPr/>
          <p:nvPr/>
        </p:nvSpPr>
        <p:spPr>
          <a:xfrm rot="4528529">
            <a:off x="5059244" y="6762174"/>
            <a:ext cx="4995836" cy="6331129"/>
          </a:xfrm>
          <a:custGeom>
            <a:avLst/>
            <a:gdLst/>
            <a:ahLst/>
            <a:cxnLst/>
            <a:rect l="l" t="t" r="r" b="b"/>
            <a:pathLst>
              <a:path w="4995836" h="6331129">
                <a:moveTo>
                  <a:pt x="0" y="0"/>
                </a:moveTo>
                <a:lnTo>
                  <a:pt x="4995836" y="0"/>
                </a:lnTo>
                <a:lnTo>
                  <a:pt x="4995836" y="6331128"/>
                </a:lnTo>
                <a:lnTo>
                  <a:pt x="0" y="63311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11" name="Picture 10">
            <a:extLst>
              <a:ext uri="{FF2B5EF4-FFF2-40B4-BE49-F238E27FC236}">
                <a16:creationId xmlns:a16="http://schemas.microsoft.com/office/drawing/2014/main" id="{311C0478-FA13-5F1B-C1FE-300E45612E01}"/>
              </a:ext>
            </a:extLst>
          </p:cNvPr>
          <p:cNvPicPr>
            <a:picLocks noChangeAspect="1"/>
          </p:cNvPicPr>
          <p:nvPr/>
        </p:nvPicPr>
        <p:blipFill>
          <a:blip r:embed="rId5"/>
          <a:stretch>
            <a:fillRect/>
          </a:stretch>
        </p:blipFill>
        <p:spPr>
          <a:xfrm>
            <a:off x="-46939" y="-392698"/>
            <a:ext cx="3171139" cy="317113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EB9EBF-A170-3FD5-7239-A9C9AF240A6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3474D7A-192B-8186-7686-9A9CCF5540E2}"/>
              </a:ext>
            </a:extLst>
          </p:cNvPr>
          <p:cNvGrpSpPr/>
          <p:nvPr/>
        </p:nvGrpSpPr>
        <p:grpSpPr>
          <a:xfrm>
            <a:off x="-4694339" y="-102870"/>
            <a:ext cx="11800546" cy="10501622"/>
            <a:chOff x="0" y="0"/>
            <a:chExt cx="6349238" cy="5650357"/>
          </a:xfrm>
        </p:grpSpPr>
        <p:sp>
          <p:nvSpPr>
            <p:cNvPr id="3" name="Freeform 3">
              <a:extLst>
                <a:ext uri="{FF2B5EF4-FFF2-40B4-BE49-F238E27FC236}">
                  <a16:creationId xmlns:a16="http://schemas.microsoft.com/office/drawing/2014/main" id="{39220BDD-7C2B-1728-C985-BF7E3025DE2B}"/>
                </a:ext>
              </a:extLst>
            </p:cNvPr>
            <p:cNvSpPr/>
            <p:nvPr/>
          </p:nvSpPr>
          <p:spPr>
            <a:xfrm>
              <a:off x="-1220470" y="-200914"/>
              <a:ext cx="7579741" cy="5919724"/>
            </a:xfrm>
            <a:custGeom>
              <a:avLst/>
              <a:gdLst/>
              <a:ahLst/>
              <a:cxnLst/>
              <a:rect l="l" t="t" r="r" b="b"/>
              <a:pathLst>
                <a:path w="7579741" h="5919724">
                  <a:moveTo>
                    <a:pt x="7563231" y="542290"/>
                  </a:moveTo>
                  <a:cubicBezTo>
                    <a:pt x="7547864" y="557530"/>
                    <a:pt x="7490206" y="686562"/>
                    <a:pt x="7507224" y="715264"/>
                  </a:cubicBezTo>
                  <a:cubicBezTo>
                    <a:pt x="7525639" y="709803"/>
                    <a:pt x="7436739" y="790321"/>
                    <a:pt x="7482586" y="888111"/>
                  </a:cubicBezTo>
                  <a:cubicBezTo>
                    <a:pt x="7469505" y="906018"/>
                    <a:pt x="7553833" y="924179"/>
                    <a:pt x="7546848" y="962025"/>
                  </a:cubicBezTo>
                  <a:cubicBezTo>
                    <a:pt x="7534529" y="981202"/>
                    <a:pt x="7489825" y="974979"/>
                    <a:pt x="7525639" y="1001014"/>
                  </a:cubicBezTo>
                  <a:cubicBezTo>
                    <a:pt x="7533132" y="1085469"/>
                    <a:pt x="7579233" y="1117346"/>
                    <a:pt x="7428357" y="1351280"/>
                  </a:cubicBezTo>
                  <a:cubicBezTo>
                    <a:pt x="7398639" y="1347343"/>
                    <a:pt x="7317740" y="1604645"/>
                    <a:pt x="7205980" y="1797050"/>
                  </a:cubicBezTo>
                  <a:cubicBezTo>
                    <a:pt x="7222109" y="1833372"/>
                    <a:pt x="7240016" y="1850009"/>
                    <a:pt x="7202297" y="1916684"/>
                  </a:cubicBezTo>
                  <a:cubicBezTo>
                    <a:pt x="7208901" y="1933448"/>
                    <a:pt x="7273036" y="1963420"/>
                    <a:pt x="7239635" y="2007743"/>
                  </a:cubicBezTo>
                  <a:cubicBezTo>
                    <a:pt x="7204202" y="2091436"/>
                    <a:pt x="7205853" y="2286381"/>
                    <a:pt x="7250049" y="2317750"/>
                  </a:cubicBezTo>
                  <a:cubicBezTo>
                    <a:pt x="7275576" y="2308987"/>
                    <a:pt x="7186168" y="2474976"/>
                    <a:pt x="7233031" y="2483866"/>
                  </a:cubicBezTo>
                  <a:cubicBezTo>
                    <a:pt x="7217791" y="2541143"/>
                    <a:pt x="7278497" y="2574417"/>
                    <a:pt x="7147941" y="2695575"/>
                  </a:cubicBezTo>
                  <a:cubicBezTo>
                    <a:pt x="7045960" y="2756535"/>
                    <a:pt x="7168642" y="2805176"/>
                    <a:pt x="7069074" y="2892044"/>
                  </a:cubicBezTo>
                  <a:cubicBezTo>
                    <a:pt x="7109587" y="2925826"/>
                    <a:pt x="7008622" y="2948432"/>
                    <a:pt x="7081139" y="3107690"/>
                  </a:cubicBezTo>
                  <a:cubicBezTo>
                    <a:pt x="7090664" y="3117088"/>
                    <a:pt x="7034657" y="3165983"/>
                    <a:pt x="7017766" y="3207639"/>
                  </a:cubicBezTo>
                  <a:cubicBezTo>
                    <a:pt x="7063232" y="3257296"/>
                    <a:pt x="7012940" y="3253994"/>
                    <a:pt x="6997446" y="3340354"/>
                  </a:cubicBezTo>
                  <a:cubicBezTo>
                    <a:pt x="6914515" y="3405251"/>
                    <a:pt x="6917309" y="3435350"/>
                    <a:pt x="6838696" y="3533013"/>
                  </a:cubicBezTo>
                  <a:cubicBezTo>
                    <a:pt x="6861556" y="3525774"/>
                    <a:pt x="6889496" y="3574161"/>
                    <a:pt x="6822313" y="3687572"/>
                  </a:cubicBezTo>
                  <a:cubicBezTo>
                    <a:pt x="6817868" y="3707257"/>
                    <a:pt x="6727190" y="3726307"/>
                    <a:pt x="6704838" y="3771265"/>
                  </a:cubicBezTo>
                  <a:cubicBezTo>
                    <a:pt x="6674739" y="3791585"/>
                    <a:pt x="6736080" y="3823716"/>
                    <a:pt x="6667881" y="3824732"/>
                  </a:cubicBezTo>
                  <a:cubicBezTo>
                    <a:pt x="6676517" y="3870960"/>
                    <a:pt x="6621399" y="3859911"/>
                    <a:pt x="6607683" y="3879977"/>
                  </a:cubicBezTo>
                  <a:cubicBezTo>
                    <a:pt x="6650990" y="3906901"/>
                    <a:pt x="6618478" y="3901313"/>
                    <a:pt x="6653657" y="3916553"/>
                  </a:cubicBezTo>
                  <a:cubicBezTo>
                    <a:pt x="6651371" y="3988689"/>
                    <a:pt x="6546469" y="4092829"/>
                    <a:pt x="6552819" y="4182491"/>
                  </a:cubicBezTo>
                  <a:cubicBezTo>
                    <a:pt x="6516370" y="4270502"/>
                    <a:pt x="6542786" y="4306443"/>
                    <a:pt x="6490208" y="4402836"/>
                  </a:cubicBezTo>
                  <a:cubicBezTo>
                    <a:pt x="6527419" y="4414266"/>
                    <a:pt x="6500749" y="4427982"/>
                    <a:pt x="6457696" y="4505960"/>
                  </a:cubicBezTo>
                  <a:cubicBezTo>
                    <a:pt x="6503289" y="4531741"/>
                    <a:pt x="6486271" y="4590542"/>
                    <a:pt x="6438519" y="4659376"/>
                  </a:cubicBezTo>
                  <a:cubicBezTo>
                    <a:pt x="6519418" y="4706620"/>
                    <a:pt x="6472682" y="4854575"/>
                    <a:pt x="6428232" y="4913630"/>
                  </a:cubicBezTo>
                  <a:cubicBezTo>
                    <a:pt x="6441440" y="4962525"/>
                    <a:pt x="6419596" y="5014341"/>
                    <a:pt x="6364732" y="5057902"/>
                  </a:cubicBezTo>
                  <a:cubicBezTo>
                    <a:pt x="6326251" y="5158740"/>
                    <a:pt x="6311773" y="5242179"/>
                    <a:pt x="6153531" y="5344668"/>
                  </a:cubicBezTo>
                  <a:cubicBezTo>
                    <a:pt x="6108954" y="5423535"/>
                    <a:pt x="6112764" y="5474843"/>
                    <a:pt x="6025007" y="5580126"/>
                  </a:cubicBezTo>
                  <a:cubicBezTo>
                    <a:pt x="5990082" y="5617337"/>
                    <a:pt x="5948299" y="5575808"/>
                    <a:pt x="5956046" y="5642229"/>
                  </a:cubicBezTo>
                  <a:cubicBezTo>
                    <a:pt x="5906770" y="5660898"/>
                    <a:pt x="5970270" y="5719572"/>
                    <a:pt x="5856605" y="5769483"/>
                  </a:cubicBezTo>
                  <a:cubicBezTo>
                    <a:pt x="5875401" y="5829681"/>
                    <a:pt x="5926582" y="5859272"/>
                    <a:pt x="5715762" y="5839333"/>
                  </a:cubicBezTo>
                  <a:cubicBezTo>
                    <a:pt x="4322445" y="5836539"/>
                    <a:pt x="2963291" y="5847588"/>
                    <a:pt x="1505204" y="5835142"/>
                  </a:cubicBezTo>
                  <a:cubicBezTo>
                    <a:pt x="1422400" y="5827522"/>
                    <a:pt x="1221740" y="5919724"/>
                    <a:pt x="1265555" y="5732399"/>
                  </a:cubicBezTo>
                  <a:cubicBezTo>
                    <a:pt x="1276477" y="4087495"/>
                    <a:pt x="1248029" y="2400427"/>
                    <a:pt x="1253236" y="760476"/>
                  </a:cubicBezTo>
                  <a:cubicBezTo>
                    <a:pt x="1408430" y="0"/>
                    <a:pt x="0" y="249174"/>
                    <a:pt x="6352667" y="210693"/>
                  </a:cubicBezTo>
                  <a:cubicBezTo>
                    <a:pt x="6709537" y="218821"/>
                    <a:pt x="7224776" y="185928"/>
                    <a:pt x="7545070" y="221488"/>
                  </a:cubicBezTo>
                  <a:cubicBezTo>
                    <a:pt x="7579741" y="234569"/>
                    <a:pt x="7569835" y="514604"/>
                    <a:pt x="7563231" y="542290"/>
                  </a:cubicBezTo>
                  <a:close/>
                </a:path>
              </a:pathLst>
            </a:custGeom>
            <a:blipFill>
              <a:blip r:embed="rId2"/>
              <a:stretch>
                <a:fillRect r="-33568"/>
              </a:stretch>
            </a:blipFill>
          </p:spPr>
        </p:sp>
      </p:grpSp>
      <p:sp>
        <p:nvSpPr>
          <p:cNvPr id="4" name="TextBox 4">
            <a:extLst>
              <a:ext uri="{FF2B5EF4-FFF2-40B4-BE49-F238E27FC236}">
                <a16:creationId xmlns:a16="http://schemas.microsoft.com/office/drawing/2014/main" id="{C00F0ACB-A123-6E19-1BAC-864887DEA743}"/>
              </a:ext>
            </a:extLst>
          </p:cNvPr>
          <p:cNvSpPr txBox="1"/>
          <p:nvPr/>
        </p:nvSpPr>
        <p:spPr>
          <a:xfrm>
            <a:off x="7134686" y="800100"/>
            <a:ext cx="10794908" cy="846386"/>
          </a:xfrm>
          <a:prstGeom prst="rect">
            <a:avLst/>
          </a:prstGeom>
        </p:spPr>
        <p:txBody>
          <a:bodyPr wrap="square" lIns="0" tIns="0" rIns="0" bIns="0" rtlCol="0" anchor="t">
            <a:spAutoFit/>
          </a:bodyPr>
          <a:lstStyle/>
          <a:p>
            <a:pPr>
              <a:lnSpc>
                <a:spcPts val="6431"/>
              </a:lnSpc>
            </a:pPr>
            <a:r>
              <a:rPr lang="en-US" sz="6000" dirty="0"/>
              <a:t>Target Audience</a:t>
            </a:r>
            <a:endParaRPr lang="en-US" sz="5592" dirty="0">
              <a:solidFill>
                <a:srgbClr val="1A401F"/>
              </a:solidFill>
              <a:latin typeface="Hatton"/>
            </a:endParaRPr>
          </a:p>
        </p:txBody>
      </p:sp>
      <p:sp>
        <p:nvSpPr>
          <p:cNvPr id="5" name="TextBox 5">
            <a:extLst>
              <a:ext uri="{FF2B5EF4-FFF2-40B4-BE49-F238E27FC236}">
                <a16:creationId xmlns:a16="http://schemas.microsoft.com/office/drawing/2014/main" id="{7876677C-60D9-C8A2-1A5D-863774BA3BD9}"/>
              </a:ext>
            </a:extLst>
          </p:cNvPr>
          <p:cNvSpPr txBox="1"/>
          <p:nvPr/>
        </p:nvSpPr>
        <p:spPr>
          <a:xfrm>
            <a:off x="7000531" y="2247900"/>
            <a:ext cx="10929063" cy="6894195"/>
          </a:xfrm>
          <a:prstGeom prst="rect">
            <a:avLst/>
          </a:prstGeom>
        </p:spPr>
        <p:txBody>
          <a:bodyPr wrap="square" lIns="0" tIns="0" rIns="0" bIns="0" rtlCol="0" anchor="t">
            <a:spAutoFit/>
          </a:bodyPr>
          <a:lstStyle/>
          <a:p>
            <a:pPr>
              <a:buNone/>
            </a:pPr>
            <a:endParaRPr lang="en-US" sz="2800" dirty="0"/>
          </a:p>
          <a:p>
            <a:pPr>
              <a:buFont typeface="+mj-lt"/>
              <a:buAutoNum type="arabicPeriod"/>
            </a:pPr>
            <a:r>
              <a:rPr lang="en-US" sz="2800" b="1" dirty="0"/>
              <a:t>Landowners (Non-Professional Farmers)</a:t>
            </a:r>
            <a:endParaRPr lang="en-US" sz="2800" dirty="0"/>
          </a:p>
          <a:p>
            <a:pPr marL="742950" lvl="1" indent="-285750">
              <a:buFont typeface="+mj-lt"/>
              <a:buAutoNum type="arabicPeriod"/>
            </a:pPr>
            <a:r>
              <a:rPr lang="en-US" sz="2800" dirty="0"/>
              <a:t>Individuals who own land but lack farming expertise and wish to lease it for agricultural purposes.</a:t>
            </a:r>
          </a:p>
          <a:p>
            <a:pPr>
              <a:buFont typeface="+mj-lt"/>
              <a:buAutoNum type="arabicPeriod"/>
            </a:pPr>
            <a:r>
              <a:rPr lang="en-US" sz="2800" b="1" dirty="0"/>
              <a:t>Farmers (Looking for Land)</a:t>
            </a:r>
            <a:endParaRPr lang="en-US" sz="2800" dirty="0"/>
          </a:p>
          <a:p>
            <a:pPr marL="742950" lvl="1" indent="-285750">
              <a:buFont typeface="+mj-lt"/>
              <a:buAutoNum type="arabicPeriod"/>
            </a:pPr>
            <a:r>
              <a:rPr lang="en-US" sz="2800" dirty="0"/>
              <a:t>Professional or aspiring farmers in need of arable land on lease to cultivate crops.</a:t>
            </a:r>
          </a:p>
          <a:p>
            <a:pPr>
              <a:buFont typeface="+mj-lt"/>
              <a:buAutoNum type="arabicPeriod"/>
            </a:pPr>
            <a:r>
              <a:rPr lang="en-US" sz="2800" b="1" dirty="0"/>
              <a:t>Agricultural Service Providers</a:t>
            </a:r>
            <a:endParaRPr lang="en-US" sz="2800" dirty="0"/>
          </a:p>
          <a:p>
            <a:pPr marL="742950" lvl="1" indent="-285750">
              <a:buFont typeface="+mj-lt"/>
              <a:buAutoNum type="arabicPeriod"/>
            </a:pPr>
            <a:r>
              <a:rPr lang="en-US" sz="2800" dirty="0"/>
              <a:t>Businesses offering soil testing, irrigation solutions, farm equipment rentals, and other farming-related services.</a:t>
            </a:r>
          </a:p>
          <a:p>
            <a:pPr>
              <a:buFont typeface="+mj-lt"/>
              <a:buAutoNum type="arabicPeriod"/>
            </a:pPr>
            <a:r>
              <a:rPr lang="en-US" sz="2800" b="1" dirty="0"/>
              <a:t>Government Agencies &amp; NGOs</a:t>
            </a:r>
            <a:endParaRPr lang="en-US" sz="2800" dirty="0"/>
          </a:p>
          <a:p>
            <a:pPr marL="742950" lvl="1" indent="-285750">
              <a:buFont typeface="+mj-lt"/>
              <a:buAutoNum type="arabicPeriod"/>
            </a:pPr>
            <a:r>
              <a:rPr lang="en-US" sz="2800" dirty="0"/>
              <a:t>Organizations working to improve agricultural efficiency and sustainability.</a:t>
            </a:r>
          </a:p>
          <a:p>
            <a:pPr>
              <a:buFont typeface="+mj-lt"/>
              <a:buAutoNum type="arabicPeriod"/>
            </a:pPr>
            <a:r>
              <a:rPr lang="en-US" sz="2800" b="1" dirty="0"/>
              <a:t>Investors &amp; Agri-Tech Startups</a:t>
            </a:r>
            <a:endParaRPr lang="en-US" sz="2800" dirty="0"/>
          </a:p>
          <a:p>
            <a:pPr marL="742950" lvl="1" indent="-285750">
              <a:buFont typeface="+mj-lt"/>
              <a:buAutoNum type="arabicPeriod"/>
            </a:pPr>
            <a:r>
              <a:rPr lang="en-US" sz="2800" dirty="0"/>
              <a:t>Entities looking to support or partner with tech-driven solutions in farming and land management.</a:t>
            </a:r>
          </a:p>
        </p:txBody>
      </p:sp>
    </p:spTree>
    <p:extLst>
      <p:ext uri="{BB962C8B-B14F-4D97-AF65-F5344CB8AC3E}">
        <p14:creationId xmlns:p14="http://schemas.microsoft.com/office/powerpoint/2010/main" val="17309979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sp>
        <p:nvSpPr>
          <p:cNvPr id="2" name="Freeform 2"/>
          <p:cNvSpPr/>
          <p:nvPr/>
        </p:nvSpPr>
        <p:spPr>
          <a:xfrm>
            <a:off x="-242050" y="5036486"/>
            <a:ext cx="4995836" cy="6331129"/>
          </a:xfrm>
          <a:custGeom>
            <a:avLst/>
            <a:gdLst/>
            <a:ahLst/>
            <a:cxnLst/>
            <a:rect l="l" t="t" r="r" b="b"/>
            <a:pathLst>
              <a:path w="4995836" h="6331129">
                <a:moveTo>
                  <a:pt x="0" y="0"/>
                </a:moveTo>
                <a:lnTo>
                  <a:pt x="4995836" y="0"/>
                </a:lnTo>
                <a:lnTo>
                  <a:pt x="4995836" y="6331129"/>
                </a:lnTo>
                <a:lnTo>
                  <a:pt x="0" y="633112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10219200">
            <a:off x="13862710" y="-1562571"/>
            <a:ext cx="4995836" cy="6331129"/>
          </a:xfrm>
          <a:custGeom>
            <a:avLst/>
            <a:gdLst/>
            <a:ahLst/>
            <a:cxnLst/>
            <a:rect l="l" t="t" r="r" b="b"/>
            <a:pathLst>
              <a:path w="4995836" h="6331129">
                <a:moveTo>
                  <a:pt x="0" y="0"/>
                </a:moveTo>
                <a:lnTo>
                  <a:pt x="4995836" y="0"/>
                </a:lnTo>
                <a:lnTo>
                  <a:pt x="4995836" y="6331129"/>
                </a:lnTo>
                <a:lnTo>
                  <a:pt x="0" y="633112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5234317" y="4550386"/>
            <a:ext cx="7651152" cy="1148129"/>
          </a:xfrm>
          <a:prstGeom prst="rect">
            <a:avLst/>
          </a:prstGeom>
        </p:spPr>
        <p:txBody>
          <a:bodyPr lIns="0" tIns="0" rIns="0" bIns="0" rtlCol="0" anchor="t">
            <a:spAutoFit/>
          </a:bodyPr>
          <a:lstStyle/>
          <a:p>
            <a:pPr algn="ctr">
              <a:lnSpc>
                <a:spcPts val="8392"/>
              </a:lnSpc>
            </a:pPr>
            <a:r>
              <a:rPr lang="en-US" sz="7297">
                <a:solidFill>
                  <a:srgbClr val="FFFFFF"/>
                </a:solidFill>
                <a:latin typeface="Hatton"/>
              </a:rPr>
              <a:t>Thanks</a:t>
            </a:r>
          </a:p>
        </p:txBody>
      </p:sp>
      <p:sp>
        <p:nvSpPr>
          <p:cNvPr id="5" name="TextBox 5"/>
          <p:cNvSpPr txBox="1"/>
          <p:nvPr/>
        </p:nvSpPr>
        <p:spPr>
          <a:xfrm>
            <a:off x="6747110" y="8996868"/>
            <a:ext cx="4793781" cy="480388"/>
          </a:xfrm>
          <a:prstGeom prst="rect">
            <a:avLst/>
          </a:prstGeom>
        </p:spPr>
        <p:txBody>
          <a:bodyPr lIns="0" tIns="0" rIns="0" bIns="0" rtlCol="0" anchor="t">
            <a:spAutoFit/>
          </a:bodyPr>
          <a:lstStyle/>
          <a:p>
            <a:pPr algn="ctr">
              <a:lnSpc>
                <a:spcPts val="3723"/>
              </a:lnSpc>
            </a:pPr>
            <a:r>
              <a:rPr lang="en-US" sz="3238" dirty="0">
                <a:solidFill>
                  <a:srgbClr val="FFFFFF">
                    <a:alpha val="50980"/>
                  </a:srgbClr>
                </a:solidFill>
                <a:latin typeface="Hatton"/>
              </a:rPr>
              <a:t>Tushar Amol Gaikwad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grpSp>
        <p:nvGrpSpPr>
          <p:cNvPr id="2" name="Group 2"/>
          <p:cNvGrpSpPr/>
          <p:nvPr/>
        </p:nvGrpSpPr>
        <p:grpSpPr>
          <a:xfrm>
            <a:off x="-99356" y="8124322"/>
            <a:ext cx="18486712" cy="6981436"/>
            <a:chOff x="0" y="0"/>
            <a:chExt cx="6347206" cy="2396998"/>
          </a:xfrm>
        </p:grpSpPr>
        <p:sp>
          <p:nvSpPr>
            <p:cNvPr id="3" name="Freeform 3"/>
            <p:cNvSpPr/>
            <p:nvPr/>
          </p:nvSpPr>
          <p:spPr>
            <a:xfrm>
              <a:off x="-102743" y="-211963"/>
              <a:ext cx="6678549" cy="2641092"/>
            </a:xfrm>
            <a:custGeom>
              <a:avLst/>
              <a:gdLst/>
              <a:ahLst/>
              <a:cxnLst/>
              <a:rect l="l" t="t" r="r" b="b"/>
              <a:pathLst>
                <a:path w="6678549" h="2641092">
                  <a:moveTo>
                    <a:pt x="6449568" y="2580767"/>
                  </a:moveTo>
                  <a:cubicBezTo>
                    <a:pt x="6379591" y="9525"/>
                    <a:pt x="6678549" y="646303"/>
                    <a:pt x="5719826" y="667893"/>
                  </a:cubicBezTo>
                  <a:cubicBezTo>
                    <a:pt x="5719826" y="668274"/>
                    <a:pt x="5719953" y="668528"/>
                    <a:pt x="5720080" y="669036"/>
                  </a:cubicBezTo>
                  <a:cubicBezTo>
                    <a:pt x="5719826" y="669417"/>
                    <a:pt x="5719699" y="668655"/>
                    <a:pt x="5719445" y="667893"/>
                  </a:cubicBezTo>
                  <a:cubicBezTo>
                    <a:pt x="5691505" y="668528"/>
                    <a:pt x="5662422" y="668655"/>
                    <a:pt x="5632069" y="668147"/>
                  </a:cubicBezTo>
                  <a:cubicBezTo>
                    <a:pt x="5353939" y="731774"/>
                    <a:pt x="5655310" y="787908"/>
                    <a:pt x="5138420" y="658876"/>
                  </a:cubicBezTo>
                  <a:cubicBezTo>
                    <a:pt x="5107686" y="701294"/>
                    <a:pt x="4847590" y="611505"/>
                    <a:pt x="4790440" y="557276"/>
                  </a:cubicBezTo>
                  <a:cubicBezTo>
                    <a:pt x="4726051" y="605155"/>
                    <a:pt x="4407408" y="596773"/>
                    <a:pt x="4229735" y="540385"/>
                  </a:cubicBezTo>
                  <a:cubicBezTo>
                    <a:pt x="4230116" y="541147"/>
                    <a:pt x="4229989" y="542417"/>
                    <a:pt x="4229100" y="544703"/>
                  </a:cubicBezTo>
                  <a:cubicBezTo>
                    <a:pt x="4227449" y="544068"/>
                    <a:pt x="4225544" y="547116"/>
                    <a:pt x="4225163" y="539877"/>
                  </a:cubicBezTo>
                  <a:cubicBezTo>
                    <a:pt x="4225671" y="540004"/>
                    <a:pt x="4226560" y="539750"/>
                    <a:pt x="4227322" y="539623"/>
                  </a:cubicBezTo>
                  <a:cubicBezTo>
                    <a:pt x="4189984" y="527558"/>
                    <a:pt x="4158869" y="513461"/>
                    <a:pt x="4138041" y="497205"/>
                  </a:cubicBezTo>
                  <a:cubicBezTo>
                    <a:pt x="3772916" y="629158"/>
                    <a:pt x="4120007" y="802767"/>
                    <a:pt x="3447415" y="591947"/>
                  </a:cubicBezTo>
                  <a:cubicBezTo>
                    <a:pt x="2977388" y="756412"/>
                    <a:pt x="2897886" y="467614"/>
                    <a:pt x="2635250" y="559943"/>
                  </a:cubicBezTo>
                  <a:cubicBezTo>
                    <a:pt x="2396998" y="433705"/>
                    <a:pt x="2152650" y="453517"/>
                    <a:pt x="1887601" y="430403"/>
                  </a:cubicBezTo>
                  <a:cubicBezTo>
                    <a:pt x="1865249" y="388239"/>
                    <a:pt x="1846326" y="363982"/>
                    <a:pt x="1827911" y="352298"/>
                  </a:cubicBezTo>
                  <a:cubicBezTo>
                    <a:pt x="1828038" y="353314"/>
                    <a:pt x="1828038" y="354203"/>
                    <a:pt x="1827530" y="352044"/>
                  </a:cubicBezTo>
                  <a:cubicBezTo>
                    <a:pt x="1769237" y="315468"/>
                    <a:pt x="1713992" y="403860"/>
                    <a:pt x="1561846" y="455930"/>
                  </a:cubicBezTo>
                  <a:cubicBezTo>
                    <a:pt x="1529461" y="436626"/>
                    <a:pt x="1503553" y="423418"/>
                    <a:pt x="1480947" y="414401"/>
                  </a:cubicBezTo>
                  <a:lnTo>
                    <a:pt x="1480820" y="414401"/>
                  </a:lnTo>
                  <a:lnTo>
                    <a:pt x="1480693" y="414274"/>
                  </a:lnTo>
                  <a:cubicBezTo>
                    <a:pt x="1393571" y="379349"/>
                    <a:pt x="1356233" y="408305"/>
                    <a:pt x="1190117" y="405638"/>
                  </a:cubicBezTo>
                  <a:cubicBezTo>
                    <a:pt x="1065530" y="360807"/>
                    <a:pt x="981456" y="508381"/>
                    <a:pt x="744601" y="355727"/>
                  </a:cubicBezTo>
                  <a:cubicBezTo>
                    <a:pt x="669036" y="352171"/>
                    <a:pt x="718185" y="292100"/>
                    <a:pt x="497332" y="289306"/>
                  </a:cubicBezTo>
                  <a:cubicBezTo>
                    <a:pt x="398018" y="252857"/>
                    <a:pt x="356108" y="231775"/>
                    <a:pt x="290703" y="226441"/>
                  </a:cubicBezTo>
                  <a:cubicBezTo>
                    <a:pt x="290703" y="226568"/>
                    <a:pt x="290703" y="226568"/>
                    <a:pt x="290703" y="226695"/>
                  </a:cubicBezTo>
                  <a:cubicBezTo>
                    <a:pt x="290576" y="226949"/>
                    <a:pt x="290576" y="226695"/>
                    <a:pt x="290449" y="226314"/>
                  </a:cubicBezTo>
                  <a:cubicBezTo>
                    <a:pt x="265938" y="224409"/>
                    <a:pt x="238379" y="224536"/>
                    <a:pt x="203073" y="226949"/>
                  </a:cubicBezTo>
                  <a:cubicBezTo>
                    <a:pt x="0" y="0"/>
                    <a:pt x="169164" y="2421509"/>
                    <a:pt x="162941" y="2601976"/>
                  </a:cubicBezTo>
                  <a:cubicBezTo>
                    <a:pt x="538099" y="2582799"/>
                    <a:pt x="6508623" y="2641092"/>
                    <a:pt x="6449568" y="2580767"/>
                  </a:cubicBezTo>
                  <a:close/>
                  <a:moveTo>
                    <a:pt x="593598" y="304546"/>
                  </a:moveTo>
                  <a:cubicBezTo>
                    <a:pt x="592836" y="304673"/>
                    <a:pt x="592963" y="298831"/>
                    <a:pt x="593598" y="304546"/>
                  </a:cubicBezTo>
                  <a:close/>
                </a:path>
              </a:pathLst>
            </a:custGeom>
            <a:blipFill>
              <a:blip r:embed="rId2"/>
              <a:stretch>
                <a:fillRect t="-38376" b="-38376"/>
              </a:stretch>
            </a:blipFill>
          </p:spPr>
        </p:sp>
      </p:grpSp>
      <p:sp>
        <p:nvSpPr>
          <p:cNvPr id="4" name="TextBox 4"/>
          <p:cNvSpPr txBox="1"/>
          <p:nvPr/>
        </p:nvSpPr>
        <p:spPr>
          <a:xfrm>
            <a:off x="1371600" y="1790700"/>
            <a:ext cx="14782799" cy="1526059"/>
          </a:xfrm>
          <a:prstGeom prst="rect">
            <a:avLst/>
          </a:prstGeom>
        </p:spPr>
        <p:txBody>
          <a:bodyPr wrap="square" lIns="0" tIns="0" rIns="0" bIns="0" rtlCol="0" anchor="t">
            <a:spAutoFit/>
          </a:bodyPr>
          <a:lstStyle/>
          <a:p>
            <a:pPr>
              <a:lnSpc>
                <a:spcPts val="11894"/>
              </a:lnSpc>
            </a:pPr>
            <a:r>
              <a:rPr lang="en-US" sz="9600" dirty="0">
                <a:solidFill>
                  <a:schemeClr val="bg1"/>
                </a:solidFill>
                <a:latin typeface="Hatton" panose="020B0604020202020204" charset="0"/>
              </a:rPr>
              <a:t>How the Platform Works</a:t>
            </a:r>
            <a:endParaRPr lang="en-US" sz="10342" dirty="0">
              <a:solidFill>
                <a:schemeClr val="bg1"/>
              </a:solidFill>
              <a:latin typeface="Hatton" panose="020B0604020202020204" charset="0"/>
            </a:endParaRPr>
          </a:p>
        </p:txBody>
      </p:sp>
      <p:sp>
        <p:nvSpPr>
          <p:cNvPr id="5" name="TextBox 4">
            <a:extLst>
              <a:ext uri="{FF2B5EF4-FFF2-40B4-BE49-F238E27FC236}">
                <a16:creationId xmlns:a16="http://schemas.microsoft.com/office/drawing/2014/main" id="{908B02A8-E077-147A-ACFA-EA25FAC33650}"/>
              </a:ext>
            </a:extLst>
          </p:cNvPr>
          <p:cNvSpPr txBox="1"/>
          <p:nvPr/>
        </p:nvSpPr>
        <p:spPr>
          <a:xfrm>
            <a:off x="1600200" y="4762500"/>
            <a:ext cx="14782799" cy="2031325"/>
          </a:xfrm>
          <a:prstGeom prst="rect">
            <a:avLst/>
          </a:prstGeom>
        </p:spPr>
        <p:txBody>
          <a:bodyPr wrap="square" lIns="0" tIns="0" rIns="0" bIns="0" rtlCol="0" anchor="t">
            <a:spAutoFit/>
          </a:bodyPr>
          <a:lstStyle/>
          <a:p>
            <a:r>
              <a:rPr lang="en-US" sz="4400" dirty="0">
                <a:solidFill>
                  <a:schemeClr val="bg1"/>
                </a:solidFill>
              </a:rPr>
              <a:t>This section explains the </a:t>
            </a:r>
            <a:r>
              <a:rPr lang="en-US" sz="4400" b="1" dirty="0">
                <a:solidFill>
                  <a:schemeClr val="bg1"/>
                </a:solidFill>
              </a:rPr>
              <a:t>workflow and database structure</a:t>
            </a:r>
            <a:r>
              <a:rPr lang="en-US" sz="4400" dirty="0">
                <a:solidFill>
                  <a:schemeClr val="bg1"/>
                </a:solidFill>
              </a:rPr>
              <a:t> of the </a:t>
            </a:r>
            <a:r>
              <a:rPr lang="en-US" sz="4400" b="1" dirty="0">
                <a:solidFill>
                  <a:schemeClr val="bg1"/>
                </a:solidFill>
              </a:rPr>
              <a:t>Collaborative Farming Platform</a:t>
            </a:r>
            <a:r>
              <a:rPr lang="en-US" sz="4400" dirty="0">
                <a:solidFill>
                  <a:schemeClr val="bg1"/>
                </a:solidFill>
              </a:rPr>
              <a:t>, focusing on </a:t>
            </a:r>
            <a:r>
              <a:rPr lang="en-US" sz="4400" b="1" dirty="0">
                <a:solidFill>
                  <a:schemeClr val="bg1"/>
                </a:solidFill>
              </a:rPr>
              <a:t>user roles, leasing process, service booking, and database schema</a:t>
            </a:r>
            <a:r>
              <a:rPr lang="en-US" sz="4400" dirty="0">
                <a:solidFill>
                  <a:schemeClr val="bg1"/>
                </a:solidFill>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sp>
        <p:nvSpPr>
          <p:cNvPr id="3" name="TextBox 3"/>
          <p:cNvSpPr txBox="1"/>
          <p:nvPr/>
        </p:nvSpPr>
        <p:spPr>
          <a:xfrm>
            <a:off x="609600" y="419100"/>
            <a:ext cx="8534400" cy="846386"/>
          </a:xfrm>
          <a:prstGeom prst="rect">
            <a:avLst/>
          </a:prstGeom>
        </p:spPr>
        <p:txBody>
          <a:bodyPr wrap="square" lIns="0" tIns="0" rIns="0" bIns="0" rtlCol="0" anchor="t">
            <a:spAutoFit/>
          </a:bodyPr>
          <a:lstStyle/>
          <a:p>
            <a:pPr>
              <a:lnSpc>
                <a:spcPts val="6431"/>
              </a:lnSpc>
            </a:pPr>
            <a:r>
              <a:rPr lang="en-US" sz="6000" dirty="0">
                <a:solidFill>
                  <a:schemeClr val="bg1"/>
                </a:solidFill>
              </a:rPr>
              <a:t>1. User Roles &amp; Access</a:t>
            </a:r>
            <a:endParaRPr lang="en-US" sz="5592" dirty="0">
              <a:solidFill>
                <a:schemeClr val="bg1"/>
              </a:solidFill>
              <a:latin typeface="Hatton"/>
            </a:endParaRPr>
          </a:p>
        </p:txBody>
      </p:sp>
      <p:sp>
        <p:nvSpPr>
          <p:cNvPr id="5" name="TextBox 4">
            <a:extLst>
              <a:ext uri="{FF2B5EF4-FFF2-40B4-BE49-F238E27FC236}">
                <a16:creationId xmlns:a16="http://schemas.microsoft.com/office/drawing/2014/main" id="{9C4EA1C8-50E6-364F-6EB9-D63C02ABCC47}"/>
              </a:ext>
            </a:extLst>
          </p:cNvPr>
          <p:cNvSpPr txBox="1"/>
          <p:nvPr/>
        </p:nvSpPr>
        <p:spPr>
          <a:xfrm>
            <a:off x="1295400" y="1409700"/>
            <a:ext cx="14554200" cy="7971413"/>
          </a:xfrm>
          <a:prstGeom prst="rect">
            <a:avLst/>
          </a:prstGeom>
          <a:noFill/>
        </p:spPr>
        <p:txBody>
          <a:bodyPr wrap="square">
            <a:spAutoFit/>
          </a:bodyPr>
          <a:lstStyle/>
          <a:p>
            <a:r>
              <a:rPr lang="en-US" sz="3200" dirty="0">
                <a:solidFill>
                  <a:schemeClr val="bg1"/>
                </a:solidFill>
              </a:rPr>
              <a:t>The platform has three primary user roles, each with specific access:</a:t>
            </a:r>
          </a:p>
          <a:p>
            <a:endParaRPr lang="en-US" sz="3200" dirty="0">
              <a:solidFill>
                <a:schemeClr val="bg1"/>
              </a:solidFill>
            </a:endParaRPr>
          </a:p>
          <a:p>
            <a:r>
              <a:rPr lang="en-US" sz="3200" dirty="0">
                <a:solidFill>
                  <a:schemeClr val="bg1"/>
                </a:solidFill>
              </a:rPr>
              <a:t>1   </a:t>
            </a:r>
            <a:r>
              <a:rPr lang="en-US" sz="3200" b="1" dirty="0">
                <a:solidFill>
                  <a:schemeClr val="bg1"/>
                </a:solidFill>
              </a:rPr>
              <a:t>Landowner</a:t>
            </a:r>
            <a:endParaRPr lang="en-US" sz="3200" dirty="0">
              <a:solidFill>
                <a:schemeClr val="bg1"/>
              </a:solidFill>
            </a:endParaRPr>
          </a:p>
          <a:p>
            <a:pPr>
              <a:buFont typeface="Arial" panose="020B0604020202020204" pitchFamily="34" charset="0"/>
              <a:buChar char="•"/>
            </a:pPr>
            <a:r>
              <a:rPr lang="en-US" sz="3200" dirty="0">
                <a:solidFill>
                  <a:schemeClr val="bg1"/>
                </a:solidFill>
              </a:rPr>
              <a:t>Can </a:t>
            </a:r>
            <a:r>
              <a:rPr lang="en-US" sz="3200" b="1" dirty="0">
                <a:solidFill>
                  <a:schemeClr val="bg1"/>
                </a:solidFill>
              </a:rPr>
              <a:t>list their land for lease</a:t>
            </a:r>
            <a:r>
              <a:rPr lang="en-US" sz="3200" dirty="0">
                <a:solidFill>
                  <a:schemeClr val="bg1"/>
                </a:solidFill>
              </a:rPr>
              <a:t> or </a:t>
            </a:r>
            <a:r>
              <a:rPr lang="en-US" sz="3200" b="1" dirty="0">
                <a:solidFill>
                  <a:schemeClr val="bg1"/>
                </a:solidFill>
              </a:rPr>
              <a:t>rent land</a:t>
            </a:r>
            <a:r>
              <a:rPr lang="en-US" sz="3200" dirty="0">
                <a:solidFill>
                  <a:schemeClr val="bg1"/>
                </a:solidFill>
              </a:rPr>
              <a:t> from others.</a:t>
            </a:r>
          </a:p>
          <a:p>
            <a:pPr>
              <a:buFont typeface="Arial" panose="020B0604020202020204" pitchFamily="34" charset="0"/>
              <a:buChar char="•"/>
            </a:pPr>
            <a:r>
              <a:rPr lang="en-US" sz="3200" dirty="0">
                <a:solidFill>
                  <a:schemeClr val="bg1"/>
                </a:solidFill>
              </a:rPr>
              <a:t>Can </a:t>
            </a:r>
            <a:r>
              <a:rPr lang="en-US" sz="3200" b="1" dirty="0">
                <a:solidFill>
                  <a:schemeClr val="bg1"/>
                </a:solidFill>
              </a:rPr>
              <a:t>book agricultural services</a:t>
            </a:r>
            <a:r>
              <a:rPr lang="en-US" sz="3200" dirty="0">
                <a:solidFill>
                  <a:schemeClr val="bg1"/>
                </a:solidFill>
              </a:rPr>
              <a:t> like equipment rental, soil testing, etc.</a:t>
            </a:r>
          </a:p>
          <a:p>
            <a:pPr>
              <a:buFont typeface="Arial" panose="020B0604020202020204" pitchFamily="34" charset="0"/>
              <a:buChar char="•"/>
            </a:pPr>
            <a:r>
              <a:rPr lang="en-US" sz="3200" dirty="0">
                <a:solidFill>
                  <a:schemeClr val="bg1"/>
                </a:solidFill>
              </a:rPr>
              <a:t>Can access </a:t>
            </a:r>
            <a:r>
              <a:rPr lang="en-US" sz="3200" b="1" dirty="0">
                <a:solidFill>
                  <a:schemeClr val="bg1"/>
                </a:solidFill>
              </a:rPr>
              <a:t>government scheme information</a:t>
            </a:r>
            <a:r>
              <a:rPr lang="en-US" sz="3200" dirty="0">
                <a:solidFill>
                  <a:schemeClr val="bg1"/>
                </a:solidFill>
              </a:rPr>
              <a:t>.</a:t>
            </a:r>
          </a:p>
          <a:p>
            <a:pPr>
              <a:buFont typeface="Arial" panose="020B0604020202020204" pitchFamily="34" charset="0"/>
              <a:buChar char="•"/>
            </a:pPr>
            <a:endParaRPr lang="en-US" sz="3200" dirty="0">
              <a:solidFill>
                <a:schemeClr val="bg1"/>
              </a:solidFill>
            </a:endParaRPr>
          </a:p>
          <a:p>
            <a:r>
              <a:rPr lang="en-US" sz="3200" dirty="0">
                <a:solidFill>
                  <a:schemeClr val="bg1"/>
                </a:solidFill>
              </a:rPr>
              <a:t>2   </a:t>
            </a:r>
            <a:r>
              <a:rPr lang="en-US" sz="3200" b="1" dirty="0">
                <a:solidFill>
                  <a:schemeClr val="bg1"/>
                </a:solidFill>
              </a:rPr>
              <a:t>Farmers</a:t>
            </a:r>
            <a:endParaRPr lang="en-US" sz="3200" dirty="0">
              <a:solidFill>
                <a:schemeClr val="bg1"/>
              </a:solidFill>
            </a:endParaRPr>
          </a:p>
          <a:p>
            <a:pPr>
              <a:buFont typeface="Arial" panose="020B0604020202020204" pitchFamily="34" charset="0"/>
              <a:buChar char="•"/>
            </a:pPr>
            <a:r>
              <a:rPr lang="en-US" sz="3200" dirty="0">
                <a:solidFill>
                  <a:schemeClr val="bg1"/>
                </a:solidFill>
              </a:rPr>
              <a:t>Can </a:t>
            </a:r>
            <a:r>
              <a:rPr lang="en-US" sz="3200" b="1" dirty="0">
                <a:solidFill>
                  <a:schemeClr val="bg1"/>
                </a:solidFill>
              </a:rPr>
              <a:t>search for available land</a:t>
            </a:r>
            <a:r>
              <a:rPr lang="en-US" sz="3200" dirty="0">
                <a:solidFill>
                  <a:schemeClr val="bg1"/>
                </a:solidFill>
              </a:rPr>
              <a:t> and </a:t>
            </a:r>
            <a:r>
              <a:rPr lang="en-US" sz="3200" b="1" dirty="0">
                <a:solidFill>
                  <a:schemeClr val="bg1"/>
                </a:solidFill>
              </a:rPr>
              <a:t>lease it</a:t>
            </a:r>
            <a:r>
              <a:rPr lang="en-US" sz="3200" dirty="0">
                <a:solidFill>
                  <a:schemeClr val="bg1"/>
                </a:solidFill>
              </a:rPr>
              <a:t> for farming operations.</a:t>
            </a:r>
          </a:p>
          <a:p>
            <a:pPr>
              <a:buFont typeface="Arial" panose="020B0604020202020204" pitchFamily="34" charset="0"/>
              <a:buChar char="•"/>
            </a:pPr>
            <a:r>
              <a:rPr lang="en-US" sz="3200" dirty="0">
                <a:solidFill>
                  <a:schemeClr val="bg1"/>
                </a:solidFill>
              </a:rPr>
              <a:t>Can </a:t>
            </a:r>
            <a:r>
              <a:rPr lang="en-US" sz="3200" b="1" dirty="0">
                <a:solidFill>
                  <a:schemeClr val="bg1"/>
                </a:solidFill>
              </a:rPr>
              <a:t>hire service providers</a:t>
            </a:r>
            <a:r>
              <a:rPr lang="en-US" sz="3200" dirty="0">
                <a:solidFill>
                  <a:schemeClr val="bg1"/>
                </a:solidFill>
              </a:rPr>
              <a:t> for farm management tasks.</a:t>
            </a:r>
          </a:p>
          <a:p>
            <a:pPr>
              <a:buFont typeface="Arial" panose="020B0604020202020204" pitchFamily="34" charset="0"/>
              <a:buChar char="•"/>
            </a:pPr>
            <a:r>
              <a:rPr lang="en-US" sz="3200" dirty="0">
                <a:solidFill>
                  <a:schemeClr val="bg1"/>
                </a:solidFill>
              </a:rPr>
              <a:t>Can enter </a:t>
            </a:r>
            <a:r>
              <a:rPr lang="en-US" sz="3200" b="1" dirty="0">
                <a:solidFill>
                  <a:schemeClr val="bg1"/>
                </a:solidFill>
              </a:rPr>
              <a:t>digital agreements with farmers</a:t>
            </a:r>
            <a:r>
              <a:rPr lang="en-US" sz="3200" dirty="0">
                <a:solidFill>
                  <a:schemeClr val="bg1"/>
                </a:solidFill>
              </a:rPr>
              <a:t>.</a:t>
            </a:r>
          </a:p>
          <a:p>
            <a:pPr>
              <a:buFont typeface="Arial" panose="020B0604020202020204" pitchFamily="34" charset="0"/>
              <a:buChar char="•"/>
            </a:pPr>
            <a:endParaRPr lang="en-US" sz="3200" dirty="0">
              <a:solidFill>
                <a:schemeClr val="bg1"/>
              </a:solidFill>
            </a:endParaRPr>
          </a:p>
          <a:p>
            <a:r>
              <a:rPr lang="en-US" sz="3200" dirty="0">
                <a:solidFill>
                  <a:schemeClr val="bg1"/>
                </a:solidFill>
              </a:rPr>
              <a:t>3   </a:t>
            </a:r>
            <a:r>
              <a:rPr lang="en-US" sz="3200" b="1" dirty="0">
                <a:solidFill>
                  <a:schemeClr val="bg1"/>
                </a:solidFill>
              </a:rPr>
              <a:t>Service Providers</a:t>
            </a:r>
            <a:endParaRPr lang="en-US" sz="3200" dirty="0">
              <a:solidFill>
                <a:schemeClr val="bg1"/>
              </a:solidFill>
            </a:endParaRPr>
          </a:p>
          <a:p>
            <a:pPr>
              <a:buFont typeface="Arial" panose="020B0604020202020204" pitchFamily="34" charset="0"/>
              <a:buChar char="•"/>
            </a:pPr>
            <a:r>
              <a:rPr lang="en-US" sz="3200" dirty="0">
                <a:solidFill>
                  <a:schemeClr val="bg1"/>
                </a:solidFill>
              </a:rPr>
              <a:t>Can </a:t>
            </a:r>
            <a:r>
              <a:rPr lang="en-US" sz="3200" b="1" dirty="0">
                <a:solidFill>
                  <a:schemeClr val="bg1"/>
                </a:solidFill>
              </a:rPr>
              <a:t>list agricultural services</a:t>
            </a:r>
            <a:r>
              <a:rPr lang="en-US" sz="3200" dirty="0">
                <a:solidFill>
                  <a:schemeClr val="bg1"/>
                </a:solidFill>
              </a:rPr>
              <a:t> (e.g., soil testing, irrigation setup, equipment rental).</a:t>
            </a:r>
          </a:p>
          <a:p>
            <a:pPr>
              <a:buFont typeface="Arial" panose="020B0604020202020204" pitchFamily="34" charset="0"/>
              <a:buChar char="•"/>
            </a:pPr>
            <a:r>
              <a:rPr lang="en-US" sz="3200" dirty="0">
                <a:solidFill>
                  <a:schemeClr val="bg1"/>
                </a:solidFill>
              </a:rPr>
              <a:t>Can receive </a:t>
            </a:r>
            <a:r>
              <a:rPr lang="en-US" sz="3200" b="1" dirty="0">
                <a:solidFill>
                  <a:schemeClr val="bg1"/>
                </a:solidFill>
              </a:rPr>
              <a:t>service requests from farmers and companies</a:t>
            </a:r>
            <a:r>
              <a:rPr lang="en-US" sz="3200" dirty="0">
                <a:solidFill>
                  <a:schemeClr val="bg1"/>
                </a:solidFill>
              </a:rPr>
              <a:t>.</a:t>
            </a:r>
          </a:p>
          <a:p>
            <a:pPr>
              <a:buFont typeface="Arial" panose="020B0604020202020204" pitchFamily="34" charset="0"/>
              <a:buChar char="•"/>
            </a:pPr>
            <a:r>
              <a:rPr lang="en-US" sz="3200" dirty="0">
                <a:solidFill>
                  <a:schemeClr val="bg1"/>
                </a:solidFill>
              </a:rPr>
              <a:t>Can receive </a:t>
            </a:r>
            <a:r>
              <a:rPr lang="en-US" sz="3200" b="1" dirty="0">
                <a:solidFill>
                  <a:schemeClr val="bg1"/>
                </a:solidFill>
              </a:rPr>
              <a:t>payments through the platform</a:t>
            </a:r>
            <a:r>
              <a:rPr lang="en-US" sz="3200" dirty="0">
                <a:solidFill>
                  <a:schemeClr val="bg1"/>
                </a:solidFill>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sp>
        <p:nvSpPr>
          <p:cNvPr id="3" name="TextBox 3"/>
          <p:cNvSpPr txBox="1"/>
          <p:nvPr/>
        </p:nvSpPr>
        <p:spPr>
          <a:xfrm>
            <a:off x="536070" y="584783"/>
            <a:ext cx="12341730" cy="846386"/>
          </a:xfrm>
          <a:prstGeom prst="rect">
            <a:avLst/>
          </a:prstGeom>
        </p:spPr>
        <p:txBody>
          <a:bodyPr wrap="square" lIns="0" tIns="0" rIns="0" bIns="0" rtlCol="0" anchor="t">
            <a:spAutoFit/>
          </a:bodyPr>
          <a:lstStyle/>
          <a:p>
            <a:pPr>
              <a:lnSpc>
                <a:spcPts val="6431"/>
              </a:lnSpc>
            </a:pPr>
            <a:r>
              <a:rPr lang="en-US" sz="6000" dirty="0">
                <a:solidFill>
                  <a:schemeClr val="bg1"/>
                </a:solidFill>
              </a:rPr>
              <a:t>Workflow of Land Leasing &amp; Renting</a:t>
            </a:r>
            <a:endParaRPr lang="en-US" sz="5592" dirty="0">
              <a:solidFill>
                <a:schemeClr val="bg1"/>
              </a:solidFill>
              <a:latin typeface="Hatton"/>
            </a:endParaRPr>
          </a:p>
        </p:txBody>
      </p:sp>
      <p:sp>
        <p:nvSpPr>
          <p:cNvPr id="5" name="TextBox 4">
            <a:extLst>
              <a:ext uri="{FF2B5EF4-FFF2-40B4-BE49-F238E27FC236}">
                <a16:creationId xmlns:a16="http://schemas.microsoft.com/office/drawing/2014/main" id="{E7BE1BB9-46F3-330B-8EF8-282C80E609CA}"/>
              </a:ext>
            </a:extLst>
          </p:cNvPr>
          <p:cNvSpPr txBox="1"/>
          <p:nvPr/>
        </p:nvSpPr>
        <p:spPr>
          <a:xfrm>
            <a:off x="1066800" y="1943100"/>
            <a:ext cx="13487400" cy="7478970"/>
          </a:xfrm>
          <a:prstGeom prst="rect">
            <a:avLst/>
          </a:prstGeom>
          <a:noFill/>
        </p:spPr>
        <p:txBody>
          <a:bodyPr wrap="square">
            <a:spAutoFit/>
          </a:bodyPr>
          <a:lstStyle/>
          <a:p>
            <a:r>
              <a:rPr lang="en-US" sz="3200" b="1" dirty="0">
                <a:solidFill>
                  <a:schemeClr val="bg1"/>
                </a:solidFill>
              </a:rPr>
              <a:t>1  Landowner (Farmer) Lists Land</a:t>
            </a:r>
            <a:endParaRPr lang="en-US" sz="3200" dirty="0">
              <a:solidFill>
                <a:schemeClr val="bg1"/>
              </a:solidFill>
            </a:endParaRPr>
          </a:p>
          <a:p>
            <a:pPr>
              <a:buFont typeface="Arial" panose="020B0604020202020204" pitchFamily="34" charset="0"/>
              <a:buChar char="•"/>
            </a:pPr>
            <a:r>
              <a:rPr lang="en-US" sz="3200" dirty="0">
                <a:solidFill>
                  <a:schemeClr val="bg1"/>
                </a:solidFill>
              </a:rPr>
              <a:t>Farmer uploads land details (location, size, lease terms).</a:t>
            </a:r>
          </a:p>
          <a:p>
            <a:pPr>
              <a:buFont typeface="Arial" panose="020B0604020202020204" pitchFamily="34" charset="0"/>
              <a:buChar char="•"/>
            </a:pPr>
            <a:endParaRPr lang="en-US" sz="3200" dirty="0">
              <a:solidFill>
                <a:schemeClr val="bg1"/>
              </a:solidFill>
            </a:endParaRPr>
          </a:p>
          <a:p>
            <a:r>
              <a:rPr lang="en-US" sz="3200" dirty="0">
                <a:solidFill>
                  <a:schemeClr val="bg1"/>
                </a:solidFill>
              </a:rPr>
              <a:t>2  </a:t>
            </a:r>
            <a:r>
              <a:rPr lang="en-US" sz="3200" b="1" dirty="0">
                <a:solidFill>
                  <a:schemeClr val="bg1"/>
                </a:solidFill>
              </a:rPr>
              <a:t>Farmers</a:t>
            </a:r>
            <a:endParaRPr lang="en-US" sz="3200" dirty="0">
              <a:solidFill>
                <a:schemeClr val="bg1"/>
              </a:solidFill>
            </a:endParaRPr>
          </a:p>
          <a:p>
            <a:pPr>
              <a:buFont typeface="Arial" panose="020B0604020202020204" pitchFamily="34" charset="0"/>
              <a:buChar char="•"/>
            </a:pPr>
            <a:r>
              <a:rPr lang="en-US" sz="3200" dirty="0">
                <a:solidFill>
                  <a:schemeClr val="bg1"/>
                </a:solidFill>
              </a:rPr>
              <a:t>Companies browse land listings and select a suitable option.</a:t>
            </a:r>
          </a:p>
          <a:p>
            <a:pPr>
              <a:buFont typeface="Arial" panose="020B0604020202020204" pitchFamily="34" charset="0"/>
              <a:buChar char="•"/>
            </a:pPr>
            <a:endParaRPr lang="en-US" sz="3200" dirty="0">
              <a:solidFill>
                <a:schemeClr val="bg1"/>
              </a:solidFill>
            </a:endParaRPr>
          </a:p>
          <a:p>
            <a:r>
              <a:rPr lang="en-US" sz="3200" dirty="0">
                <a:solidFill>
                  <a:schemeClr val="bg1"/>
                </a:solidFill>
              </a:rPr>
              <a:t>3  </a:t>
            </a:r>
            <a:r>
              <a:rPr lang="en-US" sz="3200" b="1" dirty="0">
                <a:solidFill>
                  <a:schemeClr val="bg1"/>
                </a:solidFill>
              </a:rPr>
              <a:t>Agreement &amp; Payment Process</a:t>
            </a:r>
            <a:endParaRPr lang="en-US" sz="3200" dirty="0">
              <a:solidFill>
                <a:schemeClr val="bg1"/>
              </a:solidFill>
            </a:endParaRPr>
          </a:p>
          <a:p>
            <a:pPr>
              <a:buFont typeface="Arial" panose="020B0604020202020204" pitchFamily="34" charset="0"/>
              <a:buChar char="•"/>
            </a:pPr>
            <a:r>
              <a:rPr lang="en-US" sz="3200" dirty="0">
                <a:solidFill>
                  <a:schemeClr val="bg1"/>
                </a:solidFill>
              </a:rPr>
              <a:t>Both parties agree on </a:t>
            </a:r>
            <a:r>
              <a:rPr lang="en-US" sz="3200" b="1" dirty="0">
                <a:solidFill>
                  <a:schemeClr val="bg1"/>
                </a:solidFill>
              </a:rPr>
              <a:t>leasing terms</a:t>
            </a:r>
            <a:r>
              <a:rPr lang="en-US" sz="3200" dirty="0">
                <a:solidFill>
                  <a:schemeClr val="bg1"/>
                </a:solidFill>
              </a:rPr>
              <a:t> and sign a </a:t>
            </a:r>
            <a:r>
              <a:rPr lang="en-US" sz="3200" b="1" dirty="0">
                <a:solidFill>
                  <a:schemeClr val="bg1"/>
                </a:solidFill>
              </a:rPr>
              <a:t>digital contract</a:t>
            </a:r>
            <a:r>
              <a:rPr lang="en-US" sz="3200" dirty="0">
                <a:solidFill>
                  <a:schemeClr val="bg1"/>
                </a:solidFill>
              </a:rPr>
              <a:t>.</a:t>
            </a:r>
          </a:p>
          <a:p>
            <a:pPr>
              <a:buFont typeface="Arial" panose="020B0604020202020204" pitchFamily="34" charset="0"/>
              <a:buChar char="•"/>
            </a:pPr>
            <a:r>
              <a:rPr lang="en-US" sz="3200" dirty="0">
                <a:solidFill>
                  <a:schemeClr val="bg1"/>
                </a:solidFill>
              </a:rPr>
              <a:t>Payment is made through a </a:t>
            </a:r>
            <a:r>
              <a:rPr lang="en-US" sz="3200" b="1" dirty="0">
                <a:solidFill>
                  <a:schemeClr val="bg1"/>
                </a:solidFill>
              </a:rPr>
              <a:t>secure transaction system</a:t>
            </a:r>
            <a:r>
              <a:rPr lang="en-US" sz="3200" dirty="0">
                <a:solidFill>
                  <a:schemeClr val="bg1"/>
                </a:solidFill>
              </a:rPr>
              <a:t>.</a:t>
            </a:r>
          </a:p>
          <a:p>
            <a:pPr>
              <a:buFont typeface="Arial" panose="020B0604020202020204" pitchFamily="34" charset="0"/>
              <a:buChar char="•"/>
            </a:pPr>
            <a:endParaRPr lang="en-US" sz="3200" dirty="0">
              <a:solidFill>
                <a:schemeClr val="bg1"/>
              </a:solidFill>
            </a:endParaRPr>
          </a:p>
          <a:p>
            <a:r>
              <a:rPr lang="en-US" sz="3200" dirty="0">
                <a:solidFill>
                  <a:schemeClr val="bg1"/>
                </a:solidFill>
              </a:rPr>
              <a:t>4  </a:t>
            </a:r>
            <a:r>
              <a:rPr lang="en-US" sz="3200" b="1" dirty="0">
                <a:solidFill>
                  <a:schemeClr val="bg1"/>
                </a:solidFill>
              </a:rPr>
              <a:t>Lease Activation &amp; Land Utilization</a:t>
            </a:r>
            <a:endParaRPr lang="en-US" sz="3200" dirty="0">
              <a:solidFill>
                <a:schemeClr val="bg1"/>
              </a:solidFill>
            </a:endParaRPr>
          </a:p>
          <a:p>
            <a:pPr>
              <a:buFont typeface="Arial" panose="020B0604020202020204" pitchFamily="34" charset="0"/>
              <a:buChar char="•"/>
            </a:pPr>
            <a:r>
              <a:rPr lang="en-US" sz="3200" dirty="0">
                <a:solidFill>
                  <a:schemeClr val="bg1"/>
                </a:solidFill>
              </a:rPr>
              <a:t>Farmers gains access to the land for the lease duration.</a:t>
            </a:r>
          </a:p>
          <a:p>
            <a:pPr>
              <a:buFont typeface="Arial" panose="020B0604020202020204" pitchFamily="34" charset="0"/>
              <a:buChar char="•"/>
            </a:pPr>
            <a:endParaRPr lang="en-US" sz="3200" dirty="0">
              <a:solidFill>
                <a:schemeClr val="bg1"/>
              </a:solidFill>
            </a:endParaRPr>
          </a:p>
          <a:p>
            <a:pPr marL="514350" indent="-514350">
              <a:buAutoNum type="arabicPlain" startAt="5"/>
            </a:pPr>
            <a:r>
              <a:rPr lang="en-US" sz="3200" b="1" dirty="0">
                <a:solidFill>
                  <a:schemeClr val="bg1"/>
                </a:solidFill>
              </a:rPr>
              <a:t>Lease Completion </a:t>
            </a:r>
          </a:p>
          <a:p>
            <a:pPr marL="457200" indent="-457200">
              <a:buFont typeface="Arial" panose="020B0604020202020204" pitchFamily="34" charset="0"/>
              <a:buChar char="•"/>
            </a:pPr>
            <a:r>
              <a:rPr lang="en-US" sz="3200" dirty="0">
                <a:solidFill>
                  <a:schemeClr val="bg1"/>
                </a:solidFill>
              </a:rPr>
              <a:t>Upon lease expiry, both parties can </a:t>
            </a:r>
            <a:r>
              <a:rPr lang="en-US" sz="3200" b="1" dirty="0">
                <a:solidFill>
                  <a:schemeClr val="bg1"/>
                </a:solidFill>
              </a:rPr>
              <a:t>renew the contract</a:t>
            </a:r>
            <a:r>
              <a:rPr lang="en-US" sz="3200" dirty="0">
                <a:solidFill>
                  <a:schemeClr val="bg1"/>
                </a:solidFill>
              </a:rPr>
              <a:t> or </a:t>
            </a:r>
            <a:r>
              <a:rPr lang="en-US" sz="3200" b="1" dirty="0">
                <a:solidFill>
                  <a:schemeClr val="bg1"/>
                </a:solidFill>
              </a:rPr>
              <a:t>terminate it</a:t>
            </a:r>
            <a:r>
              <a:rPr lang="en-US" sz="3200" dirty="0">
                <a:solidFill>
                  <a:schemeClr val="bg1"/>
                </a:solidFill>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a:extLst>
            <a:ext uri="{FF2B5EF4-FFF2-40B4-BE49-F238E27FC236}">
              <a16:creationId xmlns:a16="http://schemas.microsoft.com/office/drawing/2014/main" id="{CACBD0AB-8E7D-8CF6-4A6E-3B0B451340CE}"/>
            </a:ext>
          </a:extLst>
        </p:cNvPr>
        <p:cNvGrpSpPr/>
        <p:nvPr/>
      </p:nvGrpSpPr>
      <p:grpSpPr>
        <a:xfrm>
          <a:off x="0" y="0"/>
          <a:ext cx="0" cy="0"/>
          <a:chOff x="0" y="0"/>
          <a:chExt cx="0" cy="0"/>
        </a:xfrm>
      </p:grpSpPr>
      <p:sp>
        <p:nvSpPr>
          <p:cNvPr id="3" name="TextBox 3">
            <a:extLst>
              <a:ext uri="{FF2B5EF4-FFF2-40B4-BE49-F238E27FC236}">
                <a16:creationId xmlns:a16="http://schemas.microsoft.com/office/drawing/2014/main" id="{F658120B-4726-C24A-6EF5-6E6802BA97A5}"/>
              </a:ext>
            </a:extLst>
          </p:cNvPr>
          <p:cNvSpPr txBox="1"/>
          <p:nvPr/>
        </p:nvSpPr>
        <p:spPr>
          <a:xfrm>
            <a:off x="536070" y="584783"/>
            <a:ext cx="12494130" cy="846386"/>
          </a:xfrm>
          <a:prstGeom prst="rect">
            <a:avLst/>
          </a:prstGeom>
        </p:spPr>
        <p:txBody>
          <a:bodyPr wrap="square" lIns="0" tIns="0" rIns="0" bIns="0" rtlCol="0" anchor="t">
            <a:spAutoFit/>
          </a:bodyPr>
          <a:lstStyle/>
          <a:p>
            <a:pPr>
              <a:lnSpc>
                <a:spcPts val="6431"/>
              </a:lnSpc>
            </a:pPr>
            <a:r>
              <a:rPr lang="en-US" sz="6000" dirty="0">
                <a:solidFill>
                  <a:schemeClr val="bg1"/>
                </a:solidFill>
              </a:rPr>
              <a:t>3. Service Booking &amp; Payments Flow</a:t>
            </a:r>
            <a:endParaRPr lang="en-US" sz="5592" dirty="0">
              <a:solidFill>
                <a:schemeClr val="bg1"/>
              </a:solidFill>
              <a:latin typeface="Hatton"/>
            </a:endParaRPr>
          </a:p>
        </p:txBody>
      </p:sp>
      <p:sp>
        <p:nvSpPr>
          <p:cNvPr id="4" name="TextBox 3">
            <a:extLst>
              <a:ext uri="{FF2B5EF4-FFF2-40B4-BE49-F238E27FC236}">
                <a16:creationId xmlns:a16="http://schemas.microsoft.com/office/drawing/2014/main" id="{0577D22B-B297-E9C3-93A8-CA5F9BBDC650}"/>
              </a:ext>
            </a:extLst>
          </p:cNvPr>
          <p:cNvSpPr txBox="1"/>
          <p:nvPr/>
        </p:nvSpPr>
        <p:spPr>
          <a:xfrm>
            <a:off x="1066800" y="2247900"/>
            <a:ext cx="11125200" cy="6986528"/>
          </a:xfrm>
          <a:prstGeom prst="rect">
            <a:avLst/>
          </a:prstGeom>
          <a:noFill/>
        </p:spPr>
        <p:txBody>
          <a:bodyPr wrap="square">
            <a:spAutoFit/>
          </a:bodyPr>
          <a:lstStyle/>
          <a:p>
            <a:r>
              <a:rPr lang="en-US" sz="3200" dirty="0">
                <a:solidFill>
                  <a:schemeClr val="bg1"/>
                </a:solidFill>
              </a:rPr>
              <a:t>1  </a:t>
            </a:r>
            <a:r>
              <a:rPr lang="en-US" sz="3200" b="1" dirty="0">
                <a:solidFill>
                  <a:schemeClr val="bg1"/>
                </a:solidFill>
              </a:rPr>
              <a:t>Service Provider Lists Available Services</a:t>
            </a:r>
            <a:endParaRPr lang="en-US" sz="3200" dirty="0">
              <a:solidFill>
                <a:schemeClr val="bg1"/>
              </a:solidFill>
            </a:endParaRPr>
          </a:p>
          <a:p>
            <a:pPr>
              <a:buFont typeface="Arial" panose="020B0604020202020204" pitchFamily="34" charset="0"/>
              <a:buChar char="•"/>
            </a:pPr>
            <a:r>
              <a:rPr lang="en-US" sz="3200" dirty="0">
                <a:solidFill>
                  <a:schemeClr val="bg1"/>
                </a:solidFill>
              </a:rPr>
              <a:t>Equipment rental, irrigation setup, soil testing, etc.</a:t>
            </a:r>
          </a:p>
          <a:p>
            <a:pPr>
              <a:buFont typeface="Arial" panose="020B0604020202020204" pitchFamily="34" charset="0"/>
              <a:buChar char="•"/>
            </a:pPr>
            <a:endParaRPr lang="en-US" sz="3200" dirty="0">
              <a:solidFill>
                <a:schemeClr val="bg1"/>
              </a:solidFill>
            </a:endParaRPr>
          </a:p>
          <a:p>
            <a:r>
              <a:rPr lang="en-US" sz="3200" b="1" dirty="0">
                <a:solidFill>
                  <a:schemeClr val="bg1"/>
                </a:solidFill>
              </a:rPr>
              <a:t>2  Farmers Browse &amp; Book Services</a:t>
            </a:r>
            <a:endParaRPr lang="en-US" sz="3200" dirty="0">
              <a:solidFill>
                <a:schemeClr val="bg1"/>
              </a:solidFill>
            </a:endParaRPr>
          </a:p>
          <a:p>
            <a:pPr>
              <a:buFont typeface="Arial" panose="020B0604020202020204" pitchFamily="34" charset="0"/>
              <a:buChar char="•"/>
            </a:pPr>
            <a:r>
              <a:rPr lang="en-US" sz="3200" dirty="0">
                <a:solidFill>
                  <a:schemeClr val="bg1"/>
                </a:solidFill>
              </a:rPr>
              <a:t>Users select services based on </a:t>
            </a:r>
            <a:r>
              <a:rPr lang="en-US" sz="3200" b="1" dirty="0">
                <a:solidFill>
                  <a:schemeClr val="bg1"/>
                </a:solidFill>
              </a:rPr>
              <a:t>availability, pricing, and ratings</a:t>
            </a:r>
            <a:r>
              <a:rPr lang="en-US" sz="3200" dirty="0">
                <a:solidFill>
                  <a:schemeClr val="bg1"/>
                </a:solidFill>
              </a:rPr>
              <a:t>.</a:t>
            </a:r>
          </a:p>
          <a:p>
            <a:pPr>
              <a:buFont typeface="Arial" panose="020B0604020202020204" pitchFamily="34" charset="0"/>
              <a:buChar char="•"/>
            </a:pPr>
            <a:endParaRPr lang="en-US" sz="3200" dirty="0">
              <a:solidFill>
                <a:schemeClr val="bg1"/>
              </a:solidFill>
            </a:endParaRPr>
          </a:p>
          <a:p>
            <a:r>
              <a:rPr lang="en-US" sz="3200" dirty="0">
                <a:solidFill>
                  <a:schemeClr val="bg1"/>
                </a:solidFill>
              </a:rPr>
              <a:t>3  </a:t>
            </a:r>
            <a:r>
              <a:rPr lang="en-US" sz="3200" b="1" dirty="0">
                <a:solidFill>
                  <a:schemeClr val="bg1"/>
                </a:solidFill>
              </a:rPr>
              <a:t>Booking Confirmation &amp; Payment</a:t>
            </a:r>
            <a:endParaRPr lang="en-US" sz="3200" dirty="0">
              <a:solidFill>
                <a:schemeClr val="bg1"/>
              </a:solidFill>
            </a:endParaRPr>
          </a:p>
          <a:p>
            <a:pPr>
              <a:buFont typeface="Arial" panose="020B0604020202020204" pitchFamily="34" charset="0"/>
              <a:buChar char="•"/>
            </a:pPr>
            <a:r>
              <a:rPr lang="en-US" sz="3200" dirty="0">
                <a:solidFill>
                  <a:schemeClr val="bg1"/>
                </a:solidFill>
              </a:rPr>
              <a:t>Payment is processed securely through the platform.</a:t>
            </a:r>
          </a:p>
          <a:p>
            <a:pPr>
              <a:buFont typeface="Arial" panose="020B0604020202020204" pitchFamily="34" charset="0"/>
              <a:buChar char="•"/>
            </a:pPr>
            <a:endParaRPr lang="en-US" sz="3200" dirty="0">
              <a:solidFill>
                <a:schemeClr val="bg1"/>
              </a:solidFill>
            </a:endParaRPr>
          </a:p>
          <a:p>
            <a:r>
              <a:rPr lang="en-US" sz="3200" dirty="0">
                <a:solidFill>
                  <a:schemeClr val="bg1"/>
                </a:solidFill>
              </a:rPr>
              <a:t>4  </a:t>
            </a:r>
            <a:r>
              <a:rPr lang="en-US" sz="3200" b="1" dirty="0">
                <a:solidFill>
                  <a:schemeClr val="bg1"/>
                </a:solidFill>
              </a:rPr>
              <a:t>Service Execution &amp; Completion</a:t>
            </a:r>
            <a:endParaRPr lang="en-US" sz="3200" dirty="0">
              <a:solidFill>
                <a:schemeClr val="bg1"/>
              </a:solidFill>
            </a:endParaRPr>
          </a:p>
          <a:p>
            <a:pPr>
              <a:buFont typeface="Arial" panose="020B0604020202020204" pitchFamily="34" charset="0"/>
              <a:buChar char="•"/>
            </a:pPr>
            <a:r>
              <a:rPr lang="en-US" sz="3200" dirty="0">
                <a:solidFill>
                  <a:schemeClr val="bg1"/>
                </a:solidFill>
              </a:rPr>
              <a:t>The service provider delivers the service as per booking details.</a:t>
            </a:r>
          </a:p>
          <a:p>
            <a:pPr>
              <a:buFont typeface="Arial" panose="020B0604020202020204" pitchFamily="34" charset="0"/>
              <a:buChar char="•"/>
            </a:pPr>
            <a:endParaRPr lang="en-US" sz="3200" dirty="0">
              <a:solidFill>
                <a:schemeClr val="bg1"/>
              </a:solidFill>
            </a:endParaRPr>
          </a:p>
          <a:p>
            <a:r>
              <a:rPr lang="en-US" sz="3200" dirty="0">
                <a:solidFill>
                  <a:schemeClr val="bg1"/>
                </a:solidFill>
              </a:rPr>
              <a:t>5  </a:t>
            </a:r>
            <a:r>
              <a:rPr lang="en-US" sz="3200" b="1" dirty="0">
                <a:solidFill>
                  <a:schemeClr val="bg1"/>
                </a:solidFill>
              </a:rPr>
              <a:t>Feedback &amp; Review System</a:t>
            </a:r>
            <a:endParaRPr lang="en-US" sz="3200" dirty="0">
              <a:solidFill>
                <a:schemeClr val="bg1"/>
              </a:solidFill>
            </a:endParaRPr>
          </a:p>
          <a:p>
            <a:pPr>
              <a:buFont typeface="Arial" panose="020B0604020202020204" pitchFamily="34" charset="0"/>
              <a:buChar char="•"/>
            </a:pPr>
            <a:r>
              <a:rPr lang="en-US" sz="3200" dirty="0">
                <a:solidFill>
                  <a:schemeClr val="bg1"/>
                </a:solidFill>
              </a:rPr>
              <a:t>Users can rate and review service providers for future users.</a:t>
            </a:r>
          </a:p>
        </p:txBody>
      </p:sp>
    </p:spTree>
    <p:extLst>
      <p:ext uri="{BB962C8B-B14F-4D97-AF65-F5344CB8AC3E}">
        <p14:creationId xmlns:p14="http://schemas.microsoft.com/office/powerpoint/2010/main" val="487729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sp>
        <p:nvSpPr>
          <p:cNvPr id="3" name="TextBox 3"/>
          <p:cNvSpPr txBox="1"/>
          <p:nvPr/>
        </p:nvSpPr>
        <p:spPr>
          <a:xfrm>
            <a:off x="536070" y="584783"/>
            <a:ext cx="14475330" cy="846386"/>
          </a:xfrm>
          <a:prstGeom prst="rect">
            <a:avLst/>
          </a:prstGeom>
        </p:spPr>
        <p:txBody>
          <a:bodyPr wrap="square" lIns="0" tIns="0" rIns="0" bIns="0" rtlCol="0" anchor="t">
            <a:spAutoFit/>
          </a:bodyPr>
          <a:lstStyle/>
          <a:p>
            <a:pPr>
              <a:lnSpc>
                <a:spcPts val="6431"/>
              </a:lnSpc>
            </a:pPr>
            <a:r>
              <a:rPr lang="en-US" sz="6000">
                <a:solidFill>
                  <a:schemeClr val="bg1"/>
                </a:solidFill>
              </a:rPr>
              <a:t>Database Schema Overview (ColabDB)</a:t>
            </a:r>
            <a:endParaRPr lang="en-US" sz="5592" dirty="0">
              <a:solidFill>
                <a:schemeClr val="bg1"/>
              </a:solidFill>
              <a:latin typeface="Hatton"/>
            </a:endParaRPr>
          </a:p>
        </p:txBody>
      </p:sp>
      <p:sp>
        <p:nvSpPr>
          <p:cNvPr id="5" name="TextBox 4">
            <a:extLst>
              <a:ext uri="{FF2B5EF4-FFF2-40B4-BE49-F238E27FC236}">
                <a16:creationId xmlns:a16="http://schemas.microsoft.com/office/drawing/2014/main" id="{EBC88E3B-7E40-8E98-EC7C-416AB5EA27BA}"/>
              </a:ext>
            </a:extLst>
          </p:cNvPr>
          <p:cNvSpPr txBox="1"/>
          <p:nvPr/>
        </p:nvSpPr>
        <p:spPr>
          <a:xfrm>
            <a:off x="685800" y="2400300"/>
            <a:ext cx="16306800" cy="6494085"/>
          </a:xfrm>
          <a:prstGeom prst="rect">
            <a:avLst/>
          </a:prstGeom>
          <a:noFill/>
        </p:spPr>
        <p:txBody>
          <a:bodyPr wrap="square">
            <a:spAutoFit/>
          </a:bodyPr>
          <a:lstStyle/>
          <a:p>
            <a:r>
              <a:rPr lang="en-US" sz="3200" dirty="0">
                <a:solidFill>
                  <a:schemeClr val="bg1"/>
                </a:solidFill>
              </a:rPr>
              <a:t>1  </a:t>
            </a:r>
            <a:r>
              <a:rPr lang="en-US" sz="3200" b="1" dirty="0">
                <a:solidFill>
                  <a:schemeClr val="bg1"/>
                </a:solidFill>
              </a:rPr>
              <a:t>User Table (Stores all types of users)</a:t>
            </a:r>
          </a:p>
          <a:p>
            <a:r>
              <a:rPr lang="en-US" sz="3200" dirty="0">
                <a:solidFill>
                  <a:schemeClr val="bg1"/>
                </a:solidFill>
              </a:rPr>
              <a:t>Stores details of farmers, companies, service providers, and admins.</a:t>
            </a:r>
          </a:p>
          <a:p>
            <a:r>
              <a:rPr lang="en-US" sz="3200" dirty="0">
                <a:solidFill>
                  <a:schemeClr val="bg1"/>
                </a:solidFill>
              </a:rPr>
              <a:t>Primary Key: id</a:t>
            </a:r>
          </a:p>
          <a:p>
            <a:r>
              <a:rPr lang="en-US" sz="3200" dirty="0">
                <a:solidFill>
                  <a:schemeClr val="bg1"/>
                </a:solidFill>
              </a:rPr>
              <a:t>Key Fields: name, contact, email, </a:t>
            </a:r>
            <a:r>
              <a:rPr lang="en-US" sz="3200" dirty="0" err="1">
                <a:solidFill>
                  <a:schemeClr val="bg1"/>
                </a:solidFill>
              </a:rPr>
              <a:t>type_of_user</a:t>
            </a:r>
            <a:r>
              <a:rPr lang="en-US" sz="3200" dirty="0">
                <a:solidFill>
                  <a:schemeClr val="bg1"/>
                </a:solidFill>
              </a:rPr>
              <a:t> (</a:t>
            </a:r>
            <a:r>
              <a:rPr lang="en-US" sz="3200" dirty="0" err="1">
                <a:solidFill>
                  <a:schemeClr val="bg1"/>
                </a:solidFill>
              </a:rPr>
              <a:t>enum</a:t>
            </a:r>
            <a:r>
              <a:rPr lang="en-US" sz="3200" dirty="0">
                <a:solidFill>
                  <a:schemeClr val="bg1"/>
                </a:solidFill>
              </a:rPr>
              <a:t>: 'admin', 'farmer’, Landowner’, ‘</a:t>
            </a:r>
            <a:r>
              <a:rPr lang="en-US" sz="3200" dirty="0" err="1">
                <a:solidFill>
                  <a:schemeClr val="bg1"/>
                </a:solidFill>
              </a:rPr>
              <a:t>service_provider</a:t>
            </a:r>
            <a:r>
              <a:rPr lang="en-US" sz="3200" dirty="0">
                <a:solidFill>
                  <a:schemeClr val="bg1"/>
                </a:solidFill>
              </a:rPr>
              <a:t>’).</a:t>
            </a:r>
          </a:p>
          <a:p>
            <a:endParaRPr lang="en-US" sz="3200" dirty="0">
              <a:solidFill>
                <a:schemeClr val="bg1"/>
              </a:solidFill>
            </a:endParaRPr>
          </a:p>
          <a:p>
            <a:r>
              <a:rPr lang="en-US" sz="3200" dirty="0">
                <a:solidFill>
                  <a:schemeClr val="bg1"/>
                </a:solidFill>
              </a:rPr>
              <a:t>2  </a:t>
            </a:r>
            <a:r>
              <a:rPr lang="en-US" sz="3200" b="1" dirty="0">
                <a:solidFill>
                  <a:schemeClr val="bg1"/>
                </a:solidFill>
              </a:rPr>
              <a:t>Property Table </a:t>
            </a:r>
            <a:r>
              <a:rPr lang="en-US" sz="3200" dirty="0">
                <a:solidFill>
                  <a:schemeClr val="bg1"/>
                </a:solidFill>
              </a:rPr>
              <a:t>(Stores farmer's land details)</a:t>
            </a:r>
          </a:p>
          <a:p>
            <a:r>
              <a:rPr lang="en-US" sz="3200" dirty="0">
                <a:solidFill>
                  <a:schemeClr val="bg1"/>
                </a:solidFill>
              </a:rPr>
              <a:t>Tracks land listings, including location, area, and images.</a:t>
            </a:r>
          </a:p>
          <a:p>
            <a:r>
              <a:rPr lang="en-US" sz="3200" dirty="0">
                <a:solidFill>
                  <a:schemeClr val="bg1"/>
                </a:solidFill>
              </a:rPr>
              <a:t>Primary Key: </a:t>
            </a:r>
            <a:r>
              <a:rPr lang="en-US" sz="3200" dirty="0" err="1">
                <a:solidFill>
                  <a:schemeClr val="bg1"/>
                </a:solidFill>
              </a:rPr>
              <a:t>property_id</a:t>
            </a:r>
            <a:endParaRPr lang="en-US" sz="3200" dirty="0">
              <a:solidFill>
                <a:schemeClr val="bg1"/>
              </a:solidFill>
            </a:endParaRPr>
          </a:p>
          <a:p>
            <a:r>
              <a:rPr lang="en-US" sz="3200" dirty="0">
                <a:solidFill>
                  <a:schemeClr val="bg1"/>
                </a:solidFill>
              </a:rPr>
              <a:t>Foreign Key: </a:t>
            </a:r>
            <a:r>
              <a:rPr lang="en-US" sz="3200" dirty="0" err="1">
                <a:solidFill>
                  <a:schemeClr val="bg1"/>
                </a:solidFill>
              </a:rPr>
              <a:t>farmer_id</a:t>
            </a:r>
            <a:r>
              <a:rPr lang="en-US" sz="3200" dirty="0">
                <a:solidFill>
                  <a:schemeClr val="bg1"/>
                </a:solidFill>
              </a:rPr>
              <a:t> → User(id)</a:t>
            </a:r>
          </a:p>
          <a:p>
            <a:r>
              <a:rPr lang="en-US" sz="3200" dirty="0">
                <a:solidFill>
                  <a:schemeClr val="bg1"/>
                </a:solidFill>
              </a:rPr>
              <a:t>Key Fields: </a:t>
            </a:r>
            <a:r>
              <a:rPr lang="en-US" sz="3200" dirty="0" err="1">
                <a:solidFill>
                  <a:schemeClr val="bg1"/>
                </a:solidFill>
              </a:rPr>
              <a:t>type_of_land</a:t>
            </a:r>
            <a:r>
              <a:rPr lang="en-US" sz="3200" dirty="0">
                <a:solidFill>
                  <a:schemeClr val="bg1"/>
                </a:solidFill>
              </a:rPr>
              <a:t>, </a:t>
            </a:r>
            <a:r>
              <a:rPr lang="en-US" sz="3200" dirty="0" err="1">
                <a:solidFill>
                  <a:schemeClr val="bg1"/>
                </a:solidFill>
              </a:rPr>
              <a:t>land_image</a:t>
            </a:r>
            <a:r>
              <a:rPr lang="en-US" sz="3200" dirty="0">
                <a:solidFill>
                  <a:schemeClr val="bg1"/>
                </a:solidFill>
              </a:rPr>
              <a:t>, </a:t>
            </a:r>
            <a:r>
              <a:rPr lang="en-US" sz="3200" dirty="0" err="1">
                <a:solidFill>
                  <a:schemeClr val="bg1"/>
                </a:solidFill>
              </a:rPr>
              <a:t>document_image</a:t>
            </a:r>
            <a:r>
              <a:rPr lang="en-US" sz="3200" dirty="0">
                <a:solidFill>
                  <a:schemeClr val="bg1"/>
                </a:solidFill>
              </a:rPr>
              <a:t>, </a:t>
            </a:r>
            <a:r>
              <a:rPr lang="en-US" sz="3200" dirty="0" err="1">
                <a:solidFill>
                  <a:schemeClr val="bg1"/>
                </a:solidFill>
              </a:rPr>
              <a:t>area_acre</a:t>
            </a:r>
            <a:r>
              <a:rPr lang="en-US" sz="3200" dirty="0">
                <a:solidFill>
                  <a:schemeClr val="bg1"/>
                </a:solidFill>
              </a:rPr>
              <a:t>, </a:t>
            </a:r>
            <a:r>
              <a:rPr lang="en-US" sz="3200" dirty="0" err="1">
                <a:solidFill>
                  <a:schemeClr val="bg1"/>
                </a:solidFill>
              </a:rPr>
              <a:t>area_guntha</a:t>
            </a:r>
            <a:r>
              <a:rPr lang="en-US" sz="3200" dirty="0">
                <a:solidFill>
                  <a:schemeClr val="bg1"/>
                </a:solidFill>
              </a:rPr>
              <a:t>.</a:t>
            </a:r>
          </a:p>
          <a:p>
            <a:endParaRPr lang="en-US" sz="3200" dirty="0">
              <a:solidFill>
                <a:schemeClr val="bg1"/>
              </a:solidFill>
            </a:endParaRPr>
          </a:p>
          <a:p>
            <a:endParaRPr lang="en-US" sz="32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a:extLst>
            <a:ext uri="{FF2B5EF4-FFF2-40B4-BE49-F238E27FC236}">
              <a16:creationId xmlns:a16="http://schemas.microsoft.com/office/drawing/2014/main" id="{D2BE0AA4-5AB5-1145-C7EA-46E582627FD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0A0AAF6-277A-A180-9FF7-B94670FF04EB}"/>
              </a:ext>
            </a:extLst>
          </p:cNvPr>
          <p:cNvSpPr txBox="1"/>
          <p:nvPr/>
        </p:nvSpPr>
        <p:spPr>
          <a:xfrm>
            <a:off x="838200" y="1562100"/>
            <a:ext cx="16306800" cy="6494085"/>
          </a:xfrm>
          <a:prstGeom prst="rect">
            <a:avLst/>
          </a:prstGeom>
          <a:noFill/>
        </p:spPr>
        <p:txBody>
          <a:bodyPr wrap="square">
            <a:spAutoFit/>
          </a:bodyPr>
          <a:lstStyle/>
          <a:p>
            <a:pPr marL="514350" indent="-514350">
              <a:buAutoNum type="arabicPlain" startAt="3"/>
            </a:pPr>
            <a:r>
              <a:rPr lang="en-US" sz="3200" dirty="0">
                <a:solidFill>
                  <a:schemeClr val="bg1"/>
                </a:solidFill>
              </a:rPr>
              <a:t>Service Provider Table (Stores details of service providers)</a:t>
            </a:r>
          </a:p>
          <a:p>
            <a:pPr marL="914400" lvl="1" indent="-457200">
              <a:buFont typeface="Arial" panose="020B0604020202020204" pitchFamily="34" charset="0"/>
              <a:buChar char="•"/>
            </a:pPr>
            <a:r>
              <a:rPr lang="en-US" sz="3200" dirty="0">
                <a:solidFill>
                  <a:schemeClr val="bg1"/>
                </a:solidFill>
              </a:rPr>
              <a:t>Links service providers to the services they offer.</a:t>
            </a:r>
          </a:p>
          <a:p>
            <a:pPr marL="914400" lvl="1" indent="-457200">
              <a:buFont typeface="Arial" panose="020B0604020202020204" pitchFamily="34" charset="0"/>
              <a:buChar char="•"/>
            </a:pPr>
            <a:r>
              <a:rPr lang="en-US" sz="3200" dirty="0">
                <a:solidFill>
                  <a:schemeClr val="bg1"/>
                </a:solidFill>
              </a:rPr>
              <a:t>Primary Key: id</a:t>
            </a:r>
          </a:p>
          <a:p>
            <a:pPr marL="914400" lvl="1" indent="-457200">
              <a:buFont typeface="Arial" panose="020B0604020202020204" pitchFamily="34" charset="0"/>
              <a:buChar char="•"/>
            </a:pPr>
            <a:r>
              <a:rPr lang="en-US" sz="3200" dirty="0">
                <a:solidFill>
                  <a:schemeClr val="bg1"/>
                </a:solidFill>
              </a:rPr>
              <a:t>Foreign Keys: </a:t>
            </a:r>
            <a:r>
              <a:rPr lang="en-US" sz="3200" dirty="0" err="1">
                <a:solidFill>
                  <a:schemeClr val="bg1"/>
                </a:solidFill>
              </a:rPr>
              <a:t>service_id</a:t>
            </a:r>
            <a:r>
              <a:rPr lang="en-US" sz="3200" dirty="0">
                <a:solidFill>
                  <a:schemeClr val="bg1"/>
                </a:solidFill>
              </a:rPr>
              <a:t> → Services(</a:t>
            </a:r>
            <a:r>
              <a:rPr lang="en-US" sz="3200" dirty="0" err="1">
                <a:solidFill>
                  <a:schemeClr val="bg1"/>
                </a:solidFill>
              </a:rPr>
              <a:t>service_id</a:t>
            </a:r>
            <a:r>
              <a:rPr lang="en-US" sz="3200" dirty="0">
                <a:solidFill>
                  <a:schemeClr val="bg1"/>
                </a:solidFill>
              </a:rPr>
              <a:t>), </a:t>
            </a:r>
            <a:r>
              <a:rPr lang="en-US" sz="3200" dirty="0" err="1">
                <a:solidFill>
                  <a:schemeClr val="bg1"/>
                </a:solidFill>
              </a:rPr>
              <a:t>user_id</a:t>
            </a:r>
            <a:r>
              <a:rPr lang="en-US" sz="3200" dirty="0">
                <a:solidFill>
                  <a:schemeClr val="bg1"/>
                </a:solidFill>
              </a:rPr>
              <a:t> → User(id)</a:t>
            </a:r>
          </a:p>
          <a:p>
            <a:pPr marL="914400" lvl="1" indent="-457200">
              <a:buFont typeface="Arial" panose="020B0604020202020204" pitchFamily="34" charset="0"/>
              <a:buChar char="•"/>
            </a:pPr>
            <a:r>
              <a:rPr lang="en-US" sz="3200" dirty="0">
                <a:solidFill>
                  <a:schemeClr val="bg1"/>
                </a:solidFill>
              </a:rPr>
              <a:t>Key Fields: price, area (per acre), description.</a:t>
            </a:r>
          </a:p>
          <a:p>
            <a:endParaRPr lang="en-US" sz="3200" dirty="0">
              <a:solidFill>
                <a:schemeClr val="bg1"/>
              </a:solidFill>
            </a:endParaRPr>
          </a:p>
          <a:p>
            <a:pPr marL="514350" indent="-514350">
              <a:buAutoNum type="arabicPlain" startAt="4"/>
            </a:pPr>
            <a:r>
              <a:rPr lang="en-US" sz="3200" dirty="0">
                <a:solidFill>
                  <a:schemeClr val="bg1"/>
                </a:solidFill>
              </a:rPr>
              <a:t>Agreement Table (Tracks agreements for land leases &amp; services)</a:t>
            </a:r>
          </a:p>
          <a:p>
            <a:pPr marL="914400" lvl="1" indent="-457200">
              <a:buFont typeface="Arial" panose="020B0604020202020204" pitchFamily="34" charset="0"/>
              <a:buChar char="•"/>
            </a:pPr>
            <a:r>
              <a:rPr lang="en-US" sz="3200" dirty="0">
                <a:solidFill>
                  <a:schemeClr val="bg1"/>
                </a:solidFill>
              </a:rPr>
              <a:t>Records agreements between users, properties, and services.</a:t>
            </a:r>
          </a:p>
          <a:p>
            <a:pPr marL="914400" lvl="1" indent="-457200">
              <a:buFont typeface="Arial" panose="020B0604020202020204" pitchFamily="34" charset="0"/>
              <a:buChar char="•"/>
            </a:pPr>
            <a:r>
              <a:rPr lang="en-US" sz="3200" dirty="0">
                <a:solidFill>
                  <a:schemeClr val="bg1"/>
                </a:solidFill>
              </a:rPr>
              <a:t>Primary Key: </a:t>
            </a:r>
            <a:r>
              <a:rPr lang="en-US" sz="3200" dirty="0" err="1">
                <a:solidFill>
                  <a:schemeClr val="bg1"/>
                </a:solidFill>
              </a:rPr>
              <a:t>agreement_id</a:t>
            </a:r>
            <a:endParaRPr lang="en-US" sz="3200" dirty="0">
              <a:solidFill>
                <a:schemeClr val="bg1"/>
              </a:solidFill>
            </a:endParaRPr>
          </a:p>
          <a:p>
            <a:pPr marL="914400" lvl="1" indent="-457200">
              <a:buFont typeface="Arial" panose="020B0604020202020204" pitchFamily="34" charset="0"/>
              <a:buChar char="•"/>
            </a:pPr>
            <a:r>
              <a:rPr lang="en-US" sz="3200" dirty="0">
                <a:solidFill>
                  <a:schemeClr val="bg1"/>
                </a:solidFill>
              </a:rPr>
              <a:t>Foreign Keys: </a:t>
            </a:r>
            <a:r>
              <a:rPr lang="en-US" sz="3200" dirty="0" err="1">
                <a:solidFill>
                  <a:schemeClr val="bg1"/>
                </a:solidFill>
              </a:rPr>
              <a:t>user_id</a:t>
            </a:r>
            <a:r>
              <a:rPr lang="en-US" sz="3200" dirty="0">
                <a:solidFill>
                  <a:schemeClr val="bg1"/>
                </a:solidFill>
              </a:rPr>
              <a:t> → User(id), </a:t>
            </a:r>
            <a:r>
              <a:rPr lang="en-US" sz="3200" dirty="0" err="1">
                <a:solidFill>
                  <a:schemeClr val="bg1"/>
                </a:solidFill>
              </a:rPr>
              <a:t>service_id</a:t>
            </a:r>
            <a:r>
              <a:rPr lang="en-US" sz="3200" dirty="0">
                <a:solidFill>
                  <a:schemeClr val="bg1"/>
                </a:solidFill>
              </a:rPr>
              <a:t> → Service(</a:t>
            </a:r>
            <a:r>
              <a:rPr lang="en-US" sz="3200" dirty="0" err="1">
                <a:solidFill>
                  <a:schemeClr val="bg1"/>
                </a:solidFill>
              </a:rPr>
              <a:t>service_id</a:t>
            </a:r>
            <a:r>
              <a:rPr lang="en-US" sz="3200" dirty="0">
                <a:solidFill>
                  <a:schemeClr val="bg1"/>
                </a:solidFill>
              </a:rPr>
              <a:t>), </a:t>
            </a:r>
            <a:r>
              <a:rPr lang="en-US" sz="3200" dirty="0" err="1">
                <a:solidFill>
                  <a:schemeClr val="bg1"/>
                </a:solidFill>
              </a:rPr>
              <a:t>property_id</a:t>
            </a:r>
            <a:r>
              <a:rPr lang="en-US" sz="3200" dirty="0">
                <a:solidFill>
                  <a:schemeClr val="bg1"/>
                </a:solidFill>
              </a:rPr>
              <a:t> → Property(</a:t>
            </a:r>
            <a:r>
              <a:rPr lang="en-US" sz="3200" dirty="0" err="1">
                <a:solidFill>
                  <a:schemeClr val="bg1"/>
                </a:solidFill>
              </a:rPr>
              <a:t>property_id</a:t>
            </a:r>
            <a:r>
              <a:rPr lang="en-US" sz="3200" dirty="0">
                <a:solidFill>
                  <a:schemeClr val="bg1"/>
                </a:solidFill>
              </a:rPr>
              <a:t>)</a:t>
            </a:r>
          </a:p>
          <a:p>
            <a:pPr marL="914400" lvl="1" indent="-457200">
              <a:buFont typeface="Arial" panose="020B0604020202020204" pitchFamily="34" charset="0"/>
              <a:buChar char="•"/>
            </a:pPr>
            <a:r>
              <a:rPr lang="en-US" sz="3200" dirty="0">
                <a:solidFill>
                  <a:schemeClr val="bg1"/>
                </a:solidFill>
              </a:rPr>
              <a:t>Key Fields: status (</a:t>
            </a:r>
            <a:r>
              <a:rPr lang="en-US" sz="3200" dirty="0" err="1">
                <a:solidFill>
                  <a:schemeClr val="bg1"/>
                </a:solidFill>
              </a:rPr>
              <a:t>enum</a:t>
            </a:r>
            <a:r>
              <a:rPr lang="en-US" sz="3200" dirty="0">
                <a:solidFill>
                  <a:schemeClr val="bg1"/>
                </a:solidFill>
              </a:rPr>
              <a:t>: 'accepted', 'pending', 'rejected', 'completed'), </a:t>
            </a:r>
            <a:r>
              <a:rPr lang="en-US" sz="3200" dirty="0" err="1">
                <a:solidFill>
                  <a:schemeClr val="bg1"/>
                </a:solidFill>
              </a:rPr>
              <a:t>start_date</a:t>
            </a:r>
            <a:r>
              <a:rPr lang="en-US" sz="3200" dirty="0">
                <a:solidFill>
                  <a:schemeClr val="bg1"/>
                </a:solidFill>
              </a:rPr>
              <a:t>, </a:t>
            </a:r>
            <a:r>
              <a:rPr lang="en-US" sz="3200" dirty="0" err="1">
                <a:solidFill>
                  <a:schemeClr val="bg1"/>
                </a:solidFill>
              </a:rPr>
              <a:t>end_date</a:t>
            </a:r>
            <a:r>
              <a:rPr lang="en-US" sz="3200" dirty="0">
                <a:solidFill>
                  <a:schemeClr val="bg1"/>
                </a:solidFill>
              </a:rPr>
              <a:t>, </a:t>
            </a:r>
            <a:r>
              <a:rPr lang="en-US" sz="3200" dirty="0" err="1">
                <a:solidFill>
                  <a:schemeClr val="bg1"/>
                </a:solidFill>
              </a:rPr>
              <a:t>time_duration</a:t>
            </a:r>
            <a:r>
              <a:rPr lang="en-US" sz="3200" dirty="0">
                <a:solidFill>
                  <a:schemeClr val="bg1"/>
                </a:solidFill>
              </a:rPr>
              <a:t>.</a:t>
            </a:r>
          </a:p>
        </p:txBody>
      </p:sp>
    </p:spTree>
    <p:extLst>
      <p:ext uri="{BB962C8B-B14F-4D97-AF65-F5344CB8AC3E}">
        <p14:creationId xmlns:p14="http://schemas.microsoft.com/office/powerpoint/2010/main" val="3146732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a:extLst>
            <a:ext uri="{FF2B5EF4-FFF2-40B4-BE49-F238E27FC236}">
              <a16:creationId xmlns:a16="http://schemas.microsoft.com/office/drawing/2014/main" id="{8DA4F51F-D483-9160-6141-B6B6EBDBD81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D4BA049-9D1F-FFE9-6F8E-0C6EBAD16E18}"/>
              </a:ext>
            </a:extLst>
          </p:cNvPr>
          <p:cNvSpPr txBox="1"/>
          <p:nvPr/>
        </p:nvSpPr>
        <p:spPr>
          <a:xfrm>
            <a:off x="685800" y="2400300"/>
            <a:ext cx="16306800" cy="5509200"/>
          </a:xfrm>
          <a:prstGeom prst="rect">
            <a:avLst/>
          </a:prstGeom>
          <a:noFill/>
        </p:spPr>
        <p:txBody>
          <a:bodyPr wrap="square">
            <a:spAutoFit/>
          </a:bodyPr>
          <a:lstStyle/>
          <a:p>
            <a:r>
              <a:rPr lang="en-US" sz="3200" dirty="0">
                <a:solidFill>
                  <a:schemeClr val="bg1"/>
                </a:solidFill>
              </a:rPr>
              <a:t>5  Payment Table (Manages transactions)</a:t>
            </a:r>
          </a:p>
          <a:p>
            <a:pPr marL="914400" lvl="1" indent="-457200">
              <a:buFont typeface="Arial" panose="020B0604020202020204" pitchFamily="34" charset="0"/>
              <a:buChar char="•"/>
            </a:pPr>
            <a:r>
              <a:rPr lang="en-US" sz="3200" dirty="0">
                <a:solidFill>
                  <a:schemeClr val="bg1"/>
                </a:solidFill>
              </a:rPr>
              <a:t>Stores payment records for services and land leases.</a:t>
            </a:r>
          </a:p>
          <a:p>
            <a:pPr marL="914400" lvl="1" indent="-457200">
              <a:buFont typeface="Arial" panose="020B0604020202020204" pitchFamily="34" charset="0"/>
              <a:buChar char="•"/>
            </a:pPr>
            <a:r>
              <a:rPr lang="en-US" sz="3200" dirty="0">
                <a:solidFill>
                  <a:schemeClr val="bg1"/>
                </a:solidFill>
              </a:rPr>
              <a:t>Primary Key: </a:t>
            </a:r>
            <a:r>
              <a:rPr lang="en-US" sz="3200" dirty="0" err="1">
                <a:solidFill>
                  <a:schemeClr val="bg1"/>
                </a:solidFill>
              </a:rPr>
              <a:t>payment_id</a:t>
            </a:r>
            <a:endParaRPr lang="en-US" sz="3200" dirty="0">
              <a:solidFill>
                <a:schemeClr val="bg1"/>
              </a:solidFill>
            </a:endParaRPr>
          </a:p>
          <a:p>
            <a:pPr marL="914400" lvl="1" indent="-457200">
              <a:buFont typeface="Arial" panose="020B0604020202020204" pitchFamily="34" charset="0"/>
              <a:buChar char="•"/>
            </a:pPr>
            <a:r>
              <a:rPr lang="en-US" sz="3200" dirty="0">
                <a:solidFill>
                  <a:schemeClr val="bg1"/>
                </a:solidFill>
              </a:rPr>
              <a:t>Foreign Key: </a:t>
            </a:r>
            <a:r>
              <a:rPr lang="en-US" sz="3200" dirty="0" err="1">
                <a:solidFill>
                  <a:schemeClr val="bg1"/>
                </a:solidFill>
              </a:rPr>
              <a:t>agreement_id</a:t>
            </a:r>
            <a:r>
              <a:rPr lang="en-US" sz="3200" dirty="0">
                <a:solidFill>
                  <a:schemeClr val="bg1"/>
                </a:solidFill>
              </a:rPr>
              <a:t> → Agreement(</a:t>
            </a:r>
            <a:r>
              <a:rPr lang="en-US" sz="3200" dirty="0" err="1">
                <a:solidFill>
                  <a:schemeClr val="bg1"/>
                </a:solidFill>
              </a:rPr>
              <a:t>agreement_id</a:t>
            </a:r>
            <a:r>
              <a:rPr lang="en-US" sz="3200" dirty="0">
                <a:solidFill>
                  <a:schemeClr val="bg1"/>
                </a:solidFill>
              </a:rPr>
              <a:t>)</a:t>
            </a:r>
          </a:p>
          <a:p>
            <a:pPr marL="914400" lvl="1" indent="-457200">
              <a:buFont typeface="Arial" panose="020B0604020202020204" pitchFamily="34" charset="0"/>
              <a:buChar char="•"/>
            </a:pPr>
            <a:r>
              <a:rPr lang="en-US" sz="3200" dirty="0">
                <a:solidFill>
                  <a:schemeClr val="bg1"/>
                </a:solidFill>
              </a:rPr>
              <a:t>Key Fields: </a:t>
            </a:r>
            <a:r>
              <a:rPr lang="en-US" sz="3200" dirty="0" err="1">
                <a:solidFill>
                  <a:schemeClr val="bg1"/>
                </a:solidFill>
              </a:rPr>
              <a:t>total_amount</a:t>
            </a:r>
            <a:r>
              <a:rPr lang="en-US" sz="3200" dirty="0">
                <a:solidFill>
                  <a:schemeClr val="bg1"/>
                </a:solidFill>
              </a:rPr>
              <a:t>, </a:t>
            </a:r>
            <a:r>
              <a:rPr lang="en-US" sz="3200" dirty="0" err="1">
                <a:solidFill>
                  <a:schemeClr val="bg1"/>
                </a:solidFill>
              </a:rPr>
              <a:t>payment_method</a:t>
            </a:r>
            <a:r>
              <a:rPr lang="en-US" sz="3200" dirty="0">
                <a:solidFill>
                  <a:schemeClr val="bg1"/>
                </a:solidFill>
              </a:rPr>
              <a:t> (</a:t>
            </a:r>
            <a:r>
              <a:rPr lang="en-US" sz="3200" dirty="0" err="1">
                <a:solidFill>
                  <a:schemeClr val="bg1"/>
                </a:solidFill>
              </a:rPr>
              <a:t>enum</a:t>
            </a:r>
            <a:r>
              <a:rPr lang="en-US" sz="3200" dirty="0">
                <a:solidFill>
                  <a:schemeClr val="bg1"/>
                </a:solidFill>
              </a:rPr>
              <a:t>: 'UPI', 'Credit Card', 'Debit Card', 'Net Banking'), </a:t>
            </a:r>
            <a:r>
              <a:rPr lang="en-US" sz="3200" dirty="0" err="1">
                <a:solidFill>
                  <a:schemeClr val="bg1"/>
                </a:solidFill>
              </a:rPr>
              <a:t>payment_status</a:t>
            </a:r>
            <a:r>
              <a:rPr lang="en-US" sz="3200" dirty="0">
                <a:solidFill>
                  <a:schemeClr val="bg1"/>
                </a:solidFill>
              </a:rPr>
              <a:t> (</a:t>
            </a:r>
            <a:r>
              <a:rPr lang="en-US" sz="3200" dirty="0" err="1">
                <a:solidFill>
                  <a:schemeClr val="bg1"/>
                </a:solidFill>
              </a:rPr>
              <a:t>enum</a:t>
            </a:r>
            <a:r>
              <a:rPr lang="en-US" sz="3200" dirty="0">
                <a:solidFill>
                  <a:schemeClr val="bg1"/>
                </a:solidFill>
              </a:rPr>
              <a:t>: 'Paid', 'Pending', 'Failed’).</a:t>
            </a:r>
          </a:p>
          <a:p>
            <a:endParaRPr lang="en-US" sz="3200" dirty="0">
              <a:solidFill>
                <a:schemeClr val="bg1"/>
              </a:solidFill>
            </a:endParaRPr>
          </a:p>
          <a:p>
            <a:r>
              <a:rPr lang="en-US" sz="3200" dirty="0">
                <a:solidFill>
                  <a:schemeClr val="bg1"/>
                </a:solidFill>
              </a:rPr>
              <a:t>6  Government Schemes Table (Stores farming-related schemes added by admin)</a:t>
            </a:r>
          </a:p>
          <a:p>
            <a:pPr marL="914400" lvl="1" indent="-457200">
              <a:buFont typeface="Arial" panose="020B0604020202020204" pitchFamily="34" charset="0"/>
              <a:buChar char="•"/>
            </a:pPr>
            <a:r>
              <a:rPr lang="en-US" sz="3200" dirty="0">
                <a:solidFill>
                  <a:schemeClr val="bg1"/>
                </a:solidFill>
              </a:rPr>
              <a:t>Lists available government schemes for farmers.</a:t>
            </a:r>
          </a:p>
          <a:p>
            <a:pPr marL="914400" lvl="1" indent="-457200">
              <a:buFont typeface="Arial" panose="020B0604020202020204" pitchFamily="34" charset="0"/>
              <a:buChar char="•"/>
            </a:pPr>
            <a:r>
              <a:rPr lang="en-US" sz="3200" dirty="0">
                <a:solidFill>
                  <a:schemeClr val="bg1"/>
                </a:solidFill>
              </a:rPr>
              <a:t>Primary Key: </a:t>
            </a:r>
            <a:r>
              <a:rPr lang="en-US" sz="3200" dirty="0" err="1">
                <a:solidFill>
                  <a:schemeClr val="bg1"/>
                </a:solidFill>
              </a:rPr>
              <a:t>scheme_id</a:t>
            </a:r>
            <a:endParaRPr lang="en-US" sz="3200" dirty="0">
              <a:solidFill>
                <a:schemeClr val="bg1"/>
              </a:solidFill>
            </a:endParaRPr>
          </a:p>
          <a:p>
            <a:pPr marL="914400" lvl="1" indent="-457200">
              <a:buFont typeface="Arial" panose="020B0604020202020204" pitchFamily="34" charset="0"/>
              <a:buChar char="•"/>
            </a:pPr>
            <a:r>
              <a:rPr lang="en-US" sz="3200" dirty="0">
                <a:solidFill>
                  <a:schemeClr val="bg1"/>
                </a:solidFill>
              </a:rPr>
              <a:t>Key Fields: title, price, </a:t>
            </a:r>
            <a:r>
              <a:rPr lang="en-US" sz="3200" dirty="0" err="1">
                <a:solidFill>
                  <a:schemeClr val="bg1"/>
                </a:solidFill>
              </a:rPr>
              <a:t>start_date</a:t>
            </a:r>
            <a:r>
              <a:rPr lang="en-US" sz="3200" dirty="0">
                <a:solidFill>
                  <a:schemeClr val="bg1"/>
                </a:solidFill>
              </a:rPr>
              <a:t>, </a:t>
            </a:r>
            <a:r>
              <a:rPr lang="en-US" sz="3200" dirty="0" err="1">
                <a:solidFill>
                  <a:schemeClr val="bg1"/>
                </a:solidFill>
              </a:rPr>
              <a:t>last_date</a:t>
            </a:r>
            <a:r>
              <a:rPr lang="en-US" sz="3200" dirty="0">
                <a:solidFill>
                  <a:schemeClr val="bg1"/>
                </a:solidFill>
              </a:rPr>
              <a:t>, description.</a:t>
            </a:r>
          </a:p>
        </p:txBody>
      </p:sp>
    </p:spTree>
    <p:extLst>
      <p:ext uri="{BB962C8B-B14F-4D97-AF65-F5344CB8AC3E}">
        <p14:creationId xmlns:p14="http://schemas.microsoft.com/office/powerpoint/2010/main" val="2085548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a:extLst>
            <a:ext uri="{FF2B5EF4-FFF2-40B4-BE49-F238E27FC236}">
              <a16:creationId xmlns:a16="http://schemas.microsoft.com/office/drawing/2014/main" id="{6F9A9771-F640-0C13-E84D-CBFEC1688E1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59B26FD-F1B6-DC84-69D0-5345A29E9E5E}"/>
              </a:ext>
            </a:extLst>
          </p:cNvPr>
          <p:cNvSpPr txBox="1"/>
          <p:nvPr/>
        </p:nvSpPr>
        <p:spPr>
          <a:xfrm>
            <a:off x="685800" y="2400300"/>
            <a:ext cx="16306800" cy="5016758"/>
          </a:xfrm>
          <a:prstGeom prst="rect">
            <a:avLst/>
          </a:prstGeom>
          <a:noFill/>
        </p:spPr>
        <p:txBody>
          <a:bodyPr wrap="square">
            <a:spAutoFit/>
          </a:bodyPr>
          <a:lstStyle/>
          <a:p>
            <a:r>
              <a:rPr lang="en-US" sz="3200" dirty="0">
                <a:solidFill>
                  <a:schemeClr val="bg1"/>
                </a:solidFill>
              </a:rPr>
              <a:t>7  Government Scheme Applications Table (Tracks farmer applications for schemes)</a:t>
            </a:r>
          </a:p>
          <a:p>
            <a:pPr marL="914400" lvl="1" indent="-457200">
              <a:buFont typeface="Arial" panose="020B0604020202020204" pitchFamily="34" charset="0"/>
              <a:buChar char="•"/>
            </a:pPr>
            <a:r>
              <a:rPr lang="en-US" sz="3200" dirty="0">
                <a:solidFill>
                  <a:schemeClr val="bg1"/>
                </a:solidFill>
              </a:rPr>
              <a:t>Farmers can apply for schemes added by the admin.</a:t>
            </a:r>
          </a:p>
          <a:p>
            <a:pPr marL="914400" lvl="1" indent="-457200">
              <a:buFont typeface="Arial" panose="020B0604020202020204" pitchFamily="34" charset="0"/>
              <a:buChar char="•"/>
            </a:pPr>
            <a:r>
              <a:rPr lang="en-US" sz="3200" dirty="0">
                <a:solidFill>
                  <a:schemeClr val="bg1"/>
                </a:solidFill>
              </a:rPr>
              <a:t>Primary Key: </a:t>
            </a:r>
            <a:r>
              <a:rPr lang="en-US" sz="3200" dirty="0" err="1">
                <a:solidFill>
                  <a:schemeClr val="bg1"/>
                </a:solidFill>
              </a:rPr>
              <a:t>application_id</a:t>
            </a:r>
            <a:endParaRPr lang="en-US" sz="3200" dirty="0">
              <a:solidFill>
                <a:schemeClr val="bg1"/>
              </a:solidFill>
            </a:endParaRPr>
          </a:p>
          <a:p>
            <a:pPr marL="914400" lvl="1" indent="-457200">
              <a:buFont typeface="Arial" panose="020B0604020202020204" pitchFamily="34" charset="0"/>
              <a:buChar char="•"/>
            </a:pPr>
            <a:r>
              <a:rPr lang="en-US" sz="3200" dirty="0">
                <a:solidFill>
                  <a:schemeClr val="bg1"/>
                </a:solidFill>
              </a:rPr>
              <a:t>Foreign Keys: </a:t>
            </a:r>
            <a:r>
              <a:rPr lang="en-US" sz="3200" dirty="0" err="1">
                <a:solidFill>
                  <a:schemeClr val="bg1"/>
                </a:solidFill>
              </a:rPr>
              <a:t>scheme_id</a:t>
            </a:r>
            <a:r>
              <a:rPr lang="en-US" sz="3200" dirty="0">
                <a:solidFill>
                  <a:schemeClr val="bg1"/>
                </a:solidFill>
              </a:rPr>
              <a:t> → Government Schemes(</a:t>
            </a:r>
            <a:r>
              <a:rPr lang="en-US" sz="3200" dirty="0" err="1">
                <a:solidFill>
                  <a:schemeClr val="bg1"/>
                </a:solidFill>
              </a:rPr>
              <a:t>scheme_id</a:t>
            </a:r>
            <a:r>
              <a:rPr lang="en-US" sz="3200" dirty="0">
                <a:solidFill>
                  <a:schemeClr val="bg1"/>
                </a:solidFill>
              </a:rPr>
              <a:t>), </a:t>
            </a:r>
            <a:r>
              <a:rPr lang="en-US" sz="3200" dirty="0" err="1">
                <a:solidFill>
                  <a:schemeClr val="bg1"/>
                </a:solidFill>
              </a:rPr>
              <a:t>farmer_id</a:t>
            </a:r>
            <a:r>
              <a:rPr lang="en-US" sz="3200" dirty="0">
                <a:solidFill>
                  <a:schemeClr val="bg1"/>
                </a:solidFill>
              </a:rPr>
              <a:t> → User(id)</a:t>
            </a:r>
          </a:p>
          <a:p>
            <a:pPr marL="914400" lvl="1" indent="-457200">
              <a:buFont typeface="Arial" panose="020B0604020202020204" pitchFamily="34" charset="0"/>
              <a:buChar char="•"/>
            </a:pPr>
            <a:r>
              <a:rPr lang="en-US" sz="3200" dirty="0">
                <a:solidFill>
                  <a:schemeClr val="bg1"/>
                </a:solidFill>
              </a:rPr>
              <a:t>Key Fields: </a:t>
            </a:r>
            <a:r>
              <a:rPr lang="en-US" sz="3200" dirty="0" err="1">
                <a:solidFill>
                  <a:schemeClr val="bg1"/>
                </a:solidFill>
              </a:rPr>
              <a:t>register_date</a:t>
            </a:r>
            <a:r>
              <a:rPr lang="en-US" sz="3200" dirty="0">
                <a:solidFill>
                  <a:schemeClr val="bg1"/>
                </a:solidFill>
              </a:rPr>
              <a:t>, status (</a:t>
            </a:r>
            <a:r>
              <a:rPr lang="en-US" sz="3200" dirty="0" err="1">
                <a:solidFill>
                  <a:schemeClr val="bg1"/>
                </a:solidFill>
              </a:rPr>
              <a:t>enum</a:t>
            </a:r>
            <a:r>
              <a:rPr lang="en-US" sz="3200" dirty="0">
                <a:solidFill>
                  <a:schemeClr val="bg1"/>
                </a:solidFill>
              </a:rPr>
              <a:t>: 'Pending', 'Accepted', 'Rejected’).</a:t>
            </a:r>
          </a:p>
          <a:p>
            <a:endParaRPr lang="en-US" sz="3200" dirty="0">
              <a:solidFill>
                <a:schemeClr val="bg1"/>
              </a:solidFill>
            </a:endParaRPr>
          </a:p>
          <a:p>
            <a:r>
              <a:rPr lang="en-US" sz="3200" dirty="0">
                <a:solidFill>
                  <a:schemeClr val="bg1"/>
                </a:solidFill>
              </a:rPr>
              <a:t>8  Services Table (Stores all services offered on the platform)</a:t>
            </a:r>
          </a:p>
          <a:p>
            <a:pPr marL="914400" lvl="1" indent="-457200">
              <a:buFont typeface="Arial" panose="020B0604020202020204" pitchFamily="34" charset="0"/>
              <a:buChar char="•"/>
            </a:pPr>
            <a:r>
              <a:rPr lang="en-US" sz="3200" dirty="0">
                <a:solidFill>
                  <a:schemeClr val="bg1"/>
                </a:solidFill>
              </a:rPr>
              <a:t>Lists all agricultural services available for booking.</a:t>
            </a:r>
          </a:p>
          <a:p>
            <a:pPr marL="914400" lvl="1" indent="-457200">
              <a:buFont typeface="Arial" panose="020B0604020202020204" pitchFamily="34" charset="0"/>
              <a:buChar char="•"/>
            </a:pPr>
            <a:r>
              <a:rPr lang="en-US" sz="3200" dirty="0">
                <a:solidFill>
                  <a:schemeClr val="bg1"/>
                </a:solidFill>
              </a:rPr>
              <a:t>Primary Key: </a:t>
            </a:r>
            <a:r>
              <a:rPr lang="en-US" sz="3200" dirty="0" err="1">
                <a:solidFill>
                  <a:schemeClr val="bg1"/>
                </a:solidFill>
              </a:rPr>
              <a:t>service_id</a:t>
            </a:r>
            <a:endParaRPr lang="en-US" sz="3200" dirty="0">
              <a:solidFill>
                <a:schemeClr val="bg1"/>
              </a:solidFill>
            </a:endParaRPr>
          </a:p>
          <a:p>
            <a:pPr marL="914400" lvl="1" indent="-457200">
              <a:buFont typeface="Arial" panose="020B0604020202020204" pitchFamily="34" charset="0"/>
              <a:buChar char="•"/>
            </a:pPr>
            <a:r>
              <a:rPr lang="en-US" sz="3200" dirty="0">
                <a:solidFill>
                  <a:schemeClr val="bg1"/>
                </a:solidFill>
              </a:rPr>
              <a:t>Key Field: </a:t>
            </a:r>
            <a:r>
              <a:rPr lang="en-US" sz="3200" dirty="0" err="1">
                <a:solidFill>
                  <a:schemeClr val="bg1"/>
                </a:solidFill>
              </a:rPr>
              <a:t>service_name</a:t>
            </a:r>
            <a:r>
              <a:rPr lang="en-US" sz="3200" dirty="0">
                <a:solidFill>
                  <a:schemeClr val="bg1"/>
                </a:solidFill>
              </a:rPr>
              <a:t>.</a:t>
            </a:r>
          </a:p>
        </p:txBody>
      </p:sp>
    </p:spTree>
    <p:extLst>
      <p:ext uri="{BB962C8B-B14F-4D97-AF65-F5344CB8AC3E}">
        <p14:creationId xmlns:p14="http://schemas.microsoft.com/office/powerpoint/2010/main" val="3928446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82470" y="2606795"/>
            <a:ext cx="2876616" cy="287661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spcBef>
                  <a:spcPct val="0"/>
                </a:spcBef>
              </a:pPr>
              <a:endParaRPr/>
            </a:p>
          </p:txBody>
        </p:sp>
      </p:grpSp>
      <p:sp>
        <p:nvSpPr>
          <p:cNvPr id="5" name="Freeform 5"/>
          <p:cNvSpPr/>
          <p:nvPr/>
        </p:nvSpPr>
        <p:spPr>
          <a:xfrm>
            <a:off x="6945083" y="3830627"/>
            <a:ext cx="1352714" cy="1165793"/>
          </a:xfrm>
          <a:custGeom>
            <a:avLst/>
            <a:gdLst/>
            <a:ahLst/>
            <a:cxnLst/>
            <a:rect l="l" t="t" r="r" b="b"/>
            <a:pathLst>
              <a:path w="1352714" h="1165793">
                <a:moveTo>
                  <a:pt x="0" y="0"/>
                </a:moveTo>
                <a:lnTo>
                  <a:pt x="1352714" y="0"/>
                </a:lnTo>
                <a:lnTo>
                  <a:pt x="1352714" y="1165793"/>
                </a:lnTo>
                <a:lnTo>
                  <a:pt x="0" y="11657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4407916" y="4175228"/>
            <a:ext cx="2876616" cy="2876616"/>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0203292" y="3676683"/>
            <a:ext cx="1306147" cy="1225403"/>
          </a:xfrm>
          <a:custGeom>
            <a:avLst/>
            <a:gdLst/>
            <a:ahLst/>
            <a:cxnLst/>
            <a:rect l="l" t="t" r="r" b="b"/>
            <a:pathLst>
              <a:path w="1306147" h="1225403">
                <a:moveTo>
                  <a:pt x="0" y="0"/>
                </a:moveTo>
                <a:lnTo>
                  <a:pt x="1306147" y="0"/>
                </a:lnTo>
                <a:lnTo>
                  <a:pt x="1306147" y="1225404"/>
                </a:lnTo>
                <a:lnTo>
                  <a:pt x="0" y="12254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rot="-1070349">
            <a:off x="3210247" y="4224599"/>
            <a:ext cx="1374192" cy="1289242"/>
          </a:xfrm>
          <a:custGeom>
            <a:avLst/>
            <a:gdLst/>
            <a:ahLst/>
            <a:cxnLst/>
            <a:rect l="l" t="t" r="r" b="b"/>
            <a:pathLst>
              <a:path w="1374192" h="1289242">
                <a:moveTo>
                  <a:pt x="0" y="0"/>
                </a:moveTo>
                <a:lnTo>
                  <a:pt x="1374192" y="0"/>
                </a:lnTo>
                <a:lnTo>
                  <a:pt x="1374192" y="1289243"/>
                </a:lnTo>
                <a:lnTo>
                  <a:pt x="0" y="128924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1" name="Group 11"/>
          <p:cNvGrpSpPr/>
          <p:nvPr/>
        </p:nvGrpSpPr>
        <p:grpSpPr>
          <a:xfrm>
            <a:off x="7621440" y="1713613"/>
            <a:ext cx="2876616" cy="2876616"/>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1113834" y="3676683"/>
            <a:ext cx="2876616" cy="287661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98712" y="7051844"/>
            <a:ext cx="18486712" cy="6981436"/>
            <a:chOff x="0" y="0"/>
            <a:chExt cx="6347206" cy="2396998"/>
          </a:xfrm>
        </p:grpSpPr>
        <p:sp>
          <p:nvSpPr>
            <p:cNvPr id="18" name="Freeform 18"/>
            <p:cNvSpPr/>
            <p:nvPr/>
          </p:nvSpPr>
          <p:spPr>
            <a:xfrm>
              <a:off x="-102743" y="-211963"/>
              <a:ext cx="6678549" cy="2641092"/>
            </a:xfrm>
            <a:custGeom>
              <a:avLst/>
              <a:gdLst/>
              <a:ahLst/>
              <a:cxnLst/>
              <a:rect l="l" t="t" r="r" b="b"/>
              <a:pathLst>
                <a:path w="6678549" h="2641092">
                  <a:moveTo>
                    <a:pt x="6449568" y="2580767"/>
                  </a:moveTo>
                  <a:cubicBezTo>
                    <a:pt x="6379591" y="9525"/>
                    <a:pt x="6678549" y="646303"/>
                    <a:pt x="5719826" y="667893"/>
                  </a:cubicBezTo>
                  <a:cubicBezTo>
                    <a:pt x="5719826" y="668274"/>
                    <a:pt x="5719953" y="668528"/>
                    <a:pt x="5720080" y="669036"/>
                  </a:cubicBezTo>
                  <a:cubicBezTo>
                    <a:pt x="5719826" y="669417"/>
                    <a:pt x="5719699" y="668655"/>
                    <a:pt x="5719445" y="667893"/>
                  </a:cubicBezTo>
                  <a:cubicBezTo>
                    <a:pt x="5691505" y="668528"/>
                    <a:pt x="5662422" y="668655"/>
                    <a:pt x="5632069" y="668147"/>
                  </a:cubicBezTo>
                  <a:cubicBezTo>
                    <a:pt x="5353939" y="731774"/>
                    <a:pt x="5655310" y="787908"/>
                    <a:pt x="5138420" y="658876"/>
                  </a:cubicBezTo>
                  <a:cubicBezTo>
                    <a:pt x="5107686" y="701294"/>
                    <a:pt x="4847590" y="611505"/>
                    <a:pt x="4790440" y="557276"/>
                  </a:cubicBezTo>
                  <a:cubicBezTo>
                    <a:pt x="4726051" y="605155"/>
                    <a:pt x="4407408" y="596773"/>
                    <a:pt x="4229735" y="540385"/>
                  </a:cubicBezTo>
                  <a:cubicBezTo>
                    <a:pt x="4230116" y="541147"/>
                    <a:pt x="4229989" y="542417"/>
                    <a:pt x="4229100" y="544703"/>
                  </a:cubicBezTo>
                  <a:cubicBezTo>
                    <a:pt x="4227449" y="544068"/>
                    <a:pt x="4225544" y="547116"/>
                    <a:pt x="4225163" y="539877"/>
                  </a:cubicBezTo>
                  <a:cubicBezTo>
                    <a:pt x="4225671" y="540004"/>
                    <a:pt x="4226560" y="539750"/>
                    <a:pt x="4227322" y="539623"/>
                  </a:cubicBezTo>
                  <a:cubicBezTo>
                    <a:pt x="4189984" y="527558"/>
                    <a:pt x="4158869" y="513461"/>
                    <a:pt x="4138041" y="497205"/>
                  </a:cubicBezTo>
                  <a:cubicBezTo>
                    <a:pt x="3772916" y="629158"/>
                    <a:pt x="4120007" y="802767"/>
                    <a:pt x="3447415" y="591947"/>
                  </a:cubicBezTo>
                  <a:cubicBezTo>
                    <a:pt x="2977388" y="756412"/>
                    <a:pt x="2897886" y="467614"/>
                    <a:pt x="2635250" y="559943"/>
                  </a:cubicBezTo>
                  <a:cubicBezTo>
                    <a:pt x="2396998" y="433705"/>
                    <a:pt x="2152650" y="453517"/>
                    <a:pt x="1887601" y="430403"/>
                  </a:cubicBezTo>
                  <a:cubicBezTo>
                    <a:pt x="1865249" y="388239"/>
                    <a:pt x="1846326" y="363982"/>
                    <a:pt x="1827911" y="352298"/>
                  </a:cubicBezTo>
                  <a:cubicBezTo>
                    <a:pt x="1828038" y="353314"/>
                    <a:pt x="1828038" y="354203"/>
                    <a:pt x="1827530" y="352044"/>
                  </a:cubicBezTo>
                  <a:cubicBezTo>
                    <a:pt x="1769237" y="315468"/>
                    <a:pt x="1713992" y="403860"/>
                    <a:pt x="1561846" y="455930"/>
                  </a:cubicBezTo>
                  <a:cubicBezTo>
                    <a:pt x="1529461" y="436626"/>
                    <a:pt x="1503553" y="423418"/>
                    <a:pt x="1480947" y="414401"/>
                  </a:cubicBezTo>
                  <a:lnTo>
                    <a:pt x="1480820" y="414401"/>
                  </a:lnTo>
                  <a:lnTo>
                    <a:pt x="1480693" y="414274"/>
                  </a:lnTo>
                  <a:cubicBezTo>
                    <a:pt x="1393571" y="379349"/>
                    <a:pt x="1356233" y="408305"/>
                    <a:pt x="1190117" y="405638"/>
                  </a:cubicBezTo>
                  <a:cubicBezTo>
                    <a:pt x="1065530" y="360807"/>
                    <a:pt x="981456" y="508381"/>
                    <a:pt x="744601" y="355727"/>
                  </a:cubicBezTo>
                  <a:cubicBezTo>
                    <a:pt x="669036" y="352171"/>
                    <a:pt x="718185" y="292100"/>
                    <a:pt x="497332" y="289306"/>
                  </a:cubicBezTo>
                  <a:cubicBezTo>
                    <a:pt x="398018" y="252857"/>
                    <a:pt x="356108" y="231775"/>
                    <a:pt x="290703" y="226441"/>
                  </a:cubicBezTo>
                  <a:cubicBezTo>
                    <a:pt x="290703" y="226568"/>
                    <a:pt x="290703" y="226568"/>
                    <a:pt x="290703" y="226695"/>
                  </a:cubicBezTo>
                  <a:cubicBezTo>
                    <a:pt x="290576" y="226949"/>
                    <a:pt x="290576" y="226695"/>
                    <a:pt x="290449" y="226314"/>
                  </a:cubicBezTo>
                  <a:cubicBezTo>
                    <a:pt x="265938" y="224409"/>
                    <a:pt x="238379" y="224536"/>
                    <a:pt x="203073" y="226949"/>
                  </a:cubicBezTo>
                  <a:cubicBezTo>
                    <a:pt x="0" y="0"/>
                    <a:pt x="169164" y="2421509"/>
                    <a:pt x="162941" y="2601976"/>
                  </a:cubicBezTo>
                  <a:cubicBezTo>
                    <a:pt x="538099" y="2582799"/>
                    <a:pt x="6508623" y="2641092"/>
                    <a:pt x="6449568" y="2580767"/>
                  </a:cubicBezTo>
                  <a:close/>
                  <a:moveTo>
                    <a:pt x="593598" y="304546"/>
                  </a:moveTo>
                  <a:cubicBezTo>
                    <a:pt x="592836" y="304673"/>
                    <a:pt x="592963" y="298831"/>
                    <a:pt x="593598" y="304546"/>
                  </a:cubicBezTo>
                  <a:close/>
                </a:path>
              </a:pathLst>
            </a:custGeom>
            <a:blipFill>
              <a:blip r:embed="rId6"/>
              <a:stretch>
                <a:fillRect t="-70487" b="-5935"/>
              </a:stretch>
            </a:blipFill>
          </p:spPr>
        </p:sp>
      </p:grpSp>
      <p:sp>
        <p:nvSpPr>
          <p:cNvPr id="19" name="TextBox 19"/>
          <p:cNvSpPr txBox="1"/>
          <p:nvPr/>
        </p:nvSpPr>
        <p:spPr>
          <a:xfrm>
            <a:off x="1028700" y="1000125"/>
            <a:ext cx="4537222" cy="859259"/>
          </a:xfrm>
          <a:prstGeom prst="rect">
            <a:avLst/>
          </a:prstGeom>
        </p:spPr>
        <p:txBody>
          <a:bodyPr lIns="0" tIns="0" rIns="0" bIns="0" rtlCol="0" anchor="t">
            <a:spAutoFit/>
          </a:bodyPr>
          <a:lstStyle/>
          <a:p>
            <a:pPr>
              <a:lnSpc>
                <a:spcPts val="6431"/>
              </a:lnSpc>
            </a:pPr>
            <a:r>
              <a:rPr lang="en-US" sz="5592">
                <a:solidFill>
                  <a:srgbClr val="1A401F"/>
                </a:solidFill>
                <a:latin typeface="Hatton"/>
              </a:rPr>
              <a:t>Contents</a:t>
            </a:r>
          </a:p>
        </p:txBody>
      </p:sp>
      <p:sp>
        <p:nvSpPr>
          <p:cNvPr id="20" name="TextBox 20"/>
          <p:cNvSpPr txBox="1"/>
          <p:nvPr/>
        </p:nvSpPr>
        <p:spPr>
          <a:xfrm>
            <a:off x="995751" y="3610008"/>
            <a:ext cx="2050054" cy="803515"/>
          </a:xfrm>
          <a:prstGeom prst="rect">
            <a:avLst/>
          </a:prstGeom>
        </p:spPr>
        <p:txBody>
          <a:bodyPr lIns="0" tIns="0" rIns="0" bIns="0" rtlCol="0" anchor="t">
            <a:spAutoFit/>
          </a:bodyPr>
          <a:lstStyle/>
          <a:p>
            <a:pPr algn="ctr">
              <a:lnSpc>
                <a:spcPts val="3124"/>
              </a:lnSpc>
            </a:pPr>
            <a:r>
              <a:rPr lang="en-US" sz="2231" dirty="0">
                <a:solidFill>
                  <a:srgbClr val="FFFFFF"/>
                </a:solidFill>
                <a:latin typeface="Hatton"/>
              </a:rPr>
              <a:t>01/</a:t>
            </a:r>
          </a:p>
          <a:p>
            <a:pPr algn="ctr">
              <a:lnSpc>
                <a:spcPts val="3124"/>
              </a:lnSpc>
            </a:pPr>
            <a:r>
              <a:rPr lang="en-US" sz="2231" dirty="0">
                <a:solidFill>
                  <a:srgbClr val="FFFFFF"/>
                </a:solidFill>
                <a:latin typeface="Hatton"/>
              </a:rPr>
              <a:t>Introduction</a:t>
            </a:r>
          </a:p>
        </p:txBody>
      </p:sp>
      <p:sp>
        <p:nvSpPr>
          <p:cNvPr id="21" name="TextBox 21"/>
          <p:cNvSpPr txBox="1"/>
          <p:nvPr/>
        </p:nvSpPr>
        <p:spPr>
          <a:xfrm>
            <a:off x="4603205" y="5178441"/>
            <a:ext cx="2486037" cy="1179105"/>
          </a:xfrm>
          <a:prstGeom prst="rect">
            <a:avLst/>
          </a:prstGeom>
        </p:spPr>
        <p:txBody>
          <a:bodyPr lIns="0" tIns="0" rIns="0" bIns="0" rtlCol="0" anchor="t">
            <a:spAutoFit/>
          </a:bodyPr>
          <a:lstStyle/>
          <a:p>
            <a:pPr algn="ctr">
              <a:lnSpc>
                <a:spcPts val="3124"/>
              </a:lnSpc>
            </a:pPr>
            <a:r>
              <a:rPr lang="en-US" sz="2231" dirty="0">
                <a:solidFill>
                  <a:srgbClr val="FFFFFF"/>
                </a:solidFill>
                <a:latin typeface="Hatton"/>
              </a:rPr>
              <a:t>02/</a:t>
            </a:r>
          </a:p>
          <a:p>
            <a:pPr algn="ctr">
              <a:lnSpc>
                <a:spcPts val="3124"/>
              </a:lnSpc>
            </a:pPr>
            <a:r>
              <a:rPr lang="en-US" sz="2231" dirty="0">
                <a:solidFill>
                  <a:srgbClr val="FFFFFF"/>
                </a:solidFill>
                <a:latin typeface="Hatton"/>
              </a:rPr>
              <a:t>Problem Statement</a:t>
            </a:r>
          </a:p>
        </p:txBody>
      </p:sp>
      <p:sp>
        <p:nvSpPr>
          <p:cNvPr id="22" name="TextBox 22"/>
          <p:cNvSpPr txBox="1"/>
          <p:nvPr/>
        </p:nvSpPr>
        <p:spPr>
          <a:xfrm>
            <a:off x="8317218" y="2716826"/>
            <a:ext cx="1485060" cy="781561"/>
          </a:xfrm>
          <a:prstGeom prst="rect">
            <a:avLst/>
          </a:prstGeom>
        </p:spPr>
        <p:txBody>
          <a:bodyPr lIns="0" tIns="0" rIns="0" bIns="0" rtlCol="0" anchor="t">
            <a:spAutoFit/>
          </a:bodyPr>
          <a:lstStyle/>
          <a:p>
            <a:pPr algn="ctr">
              <a:lnSpc>
                <a:spcPts val="3124"/>
              </a:lnSpc>
            </a:pPr>
            <a:r>
              <a:rPr lang="en-US" sz="2231" dirty="0">
                <a:solidFill>
                  <a:srgbClr val="FFFFFF"/>
                </a:solidFill>
                <a:latin typeface="Hatton"/>
              </a:rPr>
              <a:t>03/</a:t>
            </a:r>
          </a:p>
          <a:p>
            <a:pPr algn="ctr">
              <a:lnSpc>
                <a:spcPts val="3124"/>
              </a:lnSpc>
            </a:pPr>
            <a:r>
              <a:rPr lang="en-US" sz="2231" dirty="0">
                <a:solidFill>
                  <a:srgbClr val="FFFFFF"/>
                </a:solidFill>
                <a:latin typeface="Hatton"/>
              </a:rPr>
              <a:t>Objective</a:t>
            </a:r>
          </a:p>
        </p:txBody>
      </p:sp>
      <p:sp>
        <p:nvSpPr>
          <p:cNvPr id="23" name="TextBox 23"/>
          <p:cNvSpPr txBox="1"/>
          <p:nvPr/>
        </p:nvSpPr>
        <p:spPr>
          <a:xfrm>
            <a:off x="11598544" y="4459203"/>
            <a:ext cx="2002560" cy="1179105"/>
          </a:xfrm>
          <a:prstGeom prst="rect">
            <a:avLst/>
          </a:prstGeom>
        </p:spPr>
        <p:txBody>
          <a:bodyPr lIns="0" tIns="0" rIns="0" bIns="0" rtlCol="0" anchor="t">
            <a:spAutoFit/>
          </a:bodyPr>
          <a:lstStyle/>
          <a:p>
            <a:pPr algn="ctr">
              <a:lnSpc>
                <a:spcPts val="3124"/>
              </a:lnSpc>
            </a:pPr>
            <a:r>
              <a:rPr lang="en-US" sz="2231" dirty="0">
                <a:solidFill>
                  <a:srgbClr val="FFFFFF"/>
                </a:solidFill>
                <a:latin typeface="Hatton"/>
              </a:rPr>
              <a:t>04/</a:t>
            </a:r>
          </a:p>
          <a:p>
            <a:pPr algn="ctr">
              <a:lnSpc>
                <a:spcPts val="3124"/>
              </a:lnSpc>
            </a:pPr>
            <a:r>
              <a:rPr lang="en-US" sz="2231" dirty="0">
                <a:solidFill>
                  <a:srgbClr val="FFFFFF"/>
                </a:solidFill>
                <a:latin typeface="Hatton"/>
              </a:rPr>
              <a:t>Proposed </a:t>
            </a:r>
          </a:p>
          <a:p>
            <a:pPr algn="ctr">
              <a:lnSpc>
                <a:spcPts val="3124"/>
              </a:lnSpc>
            </a:pPr>
            <a:r>
              <a:rPr lang="en-US" sz="2231" dirty="0">
                <a:solidFill>
                  <a:srgbClr val="FFFFFF"/>
                </a:solidFill>
                <a:latin typeface="Hatton"/>
              </a:rPr>
              <a:t>Solution</a:t>
            </a:r>
          </a:p>
        </p:txBody>
      </p:sp>
      <p:grpSp>
        <p:nvGrpSpPr>
          <p:cNvPr id="24" name="Group 24"/>
          <p:cNvGrpSpPr/>
          <p:nvPr/>
        </p:nvGrpSpPr>
        <p:grpSpPr>
          <a:xfrm>
            <a:off x="14333324" y="1713613"/>
            <a:ext cx="2876616" cy="2876616"/>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id="26" name="TextBox 2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7" name="TextBox 27"/>
          <p:cNvSpPr txBox="1"/>
          <p:nvPr/>
        </p:nvSpPr>
        <p:spPr>
          <a:xfrm>
            <a:off x="14770352" y="2516657"/>
            <a:ext cx="2002560" cy="1179105"/>
          </a:xfrm>
          <a:prstGeom prst="rect">
            <a:avLst/>
          </a:prstGeom>
        </p:spPr>
        <p:txBody>
          <a:bodyPr lIns="0" tIns="0" rIns="0" bIns="0" rtlCol="0" anchor="t">
            <a:spAutoFit/>
          </a:bodyPr>
          <a:lstStyle/>
          <a:p>
            <a:pPr algn="ctr">
              <a:lnSpc>
                <a:spcPts val="3124"/>
              </a:lnSpc>
            </a:pPr>
            <a:r>
              <a:rPr lang="en-US" sz="2231" dirty="0">
                <a:solidFill>
                  <a:srgbClr val="FFFFFF"/>
                </a:solidFill>
                <a:latin typeface="Hatton"/>
              </a:rPr>
              <a:t>04/</a:t>
            </a:r>
          </a:p>
          <a:p>
            <a:pPr algn="ctr">
              <a:lnSpc>
                <a:spcPts val="3124"/>
              </a:lnSpc>
            </a:pPr>
            <a:r>
              <a:rPr lang="en-US" sz="2231" dirty="0">
                <a:solidFill>
                  <a:srgbClr val="FFFFFF"/>
                </a:solidFill>
                <a:latin typeface="Hatton"/>
              </a:rPr>
              <a:t>Benefits of Platform</a:t>
            </a:r>
          </a:p>
        </p:txBody>
      </p:sp>
      <p:sp>
        <p:nvSpPr>
          <p:cNvPr id="28" name="Freeform 28"/>
          <p:cNvSpPr/>
          <p:nvPr/>
        </p:nvSpPr>
        <p:spPr>
          <a:xfrm>
            <a:off x="13656967" y="3592332"/>
            <a:ext cx="1352714" cy="1165793"/>
          </a:xfrm>
          <a:custGeom>
            <a:avLst/>
            <a:gdLst/>
            <a:ahLst/>
            <a:cxnLst/>
            <a:rect l="l" t="t" r="r" b="b"/>
            <a:pathLst>
              <a:path w="1352714" h="1165793">
                <a:moveTo>
                  <a:pt x="0" y="0"/>
                </a:moveTo>
                <a:lnTo>
                  <a:pt x="1352714" y="0"/>
                </a:lnTo>
                <a:lnTo>
                  <a:pt x="1352714" y="1165793"/>
                </a:lnTo>
                <a:lnTo>
                  <a:pt x="0" y="11657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1752136" y="2001013"/>
            <a:ext cx="4765500" cy="597215"/>
          </a:xfrm>
          <a:prstGeom prst="rect">
            <a:avLst/>
          </a:prstGeom>
        </p:spPr>
        <p:txBody>
          <a:bodyPr lIns="0" tIns="0" rIns="0" bIns="0" rtlCol="0" anchor="t">
            <a:spAutoFit/>
          </a:bodyPr>
          <a:lstStyle/>
          <a:p>
            <a:pPr>
              <a:lnSpc>
                <a:spcPts val="4627"/>
              </a:lnSpc>
            </a:pPr>
            <a:r>
              <a:rPr lang="en-US" sz="4024" dirty="0">
                <a:solidFill>
                  <a:srgbClr val="1A401F"/>
                </a:solidFill>
                <a:latin typeface="Hatton"/>
              </a:rPr>
              <a:t>Technologies</a:t>
            </a:r>
          </a:p>
        </p:txBody>
      </p:sp>
      <p:sp>
        <p:nvSpPr>
          <p:cNvPr id="3" name="TextBox 3"/>
          <p:cNvSpPr txBox="1"/>
          <p:nvPr/>
        </p:nvSpPr>
        <p:spPr>
          <a:xfrm>
            <a:off x="11752136" y="4317461"/>
            <a:ext cx="5328392" cy="2490810"/>
          </a:xfrm>
          <a:prstGeom prst="rect">
            <a:avLst/>
          </a:prstGeom>
        </p:spPr>
        <p:txBody>
          <a:bodyPr lIns="0" tIns="0" rIns="0" bIns="0" rtlCol="0" anchor="t">
            <a:spAutoFit/>
          </a:bodyPr>
          <a:lstStyle/>
          <a:p>
            <a:pPr>
              <a:lnSpc>
                <a:spcPts val="2836"/>
              </a:lnSpc>
            </a:pPr>
            <a:r>
              <a:rPr lang="en-US" sz="2025" dirty="0">
                <a:solidFill>
                  <a:srgbClr val="1A401F"/>
                </a:solidFill>
                <a:latin typeface="Open Sans"/>
              </a:rPr>
              <a:t>Language: Java. </a:t>
            </a:r>
          </a:p>
          <a:p>
            <a:pPr>
              <a:lnSpc>
                <a:spcPts val="2836"/>
              </a:lnSpc>
            </a:pPr>
            <a:endParaRPr lang="en-US" sz="2025" dirty="0">
              <a:solidFill>
                <a:srgbClr val="1A401F"/>
              </a:solidFill>
              <a:latin typeface="Open Sans"/>
            </a:endParaRPr>
          </a:p>
          <a:p>
            <a:pPr>
              <a:lnSpc>
                <a:spcPts val="2836"/>
              </a:lnSpc>
            </a:pPr>
            <a:r>
              <a:rPr lang="en-US" sz="2025" dirty="0">
                <a:solidFill>
                  <a:srgbClr val="1A401F"/>
                </a:solidFill>
                <a:latin typeface="Open Sans"/>
              </a:rPr>
              <a:t>Frontend: React / Angular </a:t>
            </a:r>
          </a:p>
          <a:p>
            <a:pPr>
              <a:lnSpc>
                <a:spcPts val="2836"/>
              </a:lnSpc>
            </a:pPr>
            <a:endParaRPr lang="en-US" sz="2025" dirty="0">
              <a:solidFill>
                <a:srgbClr val="1A401F"/>
              </a:solidFill>
              <a:latin typeface="Open Sans"/>
            </a:endParaRPr>
          </a:p>
          <a:p>
            <a:pPr>
              <a:lnSpc>
                <a:spcPts val="2836"/>
              </a:lnSpc>
            </a:pPr>
            <a:r>
              <a:rPr lang="en-US" sz="2025" dirty="0">
                <a:solidFill>
                  <a:srgbClr val="1A401F"/>
                </a:solidFill>
                <a:latin typeface="Open Sans"/>
              </a:rPr>
              <a:t>Database: </a:t>
            </a:r>
            <a:r>
              <a:rPr lang="en-US" sz="2025" dirty="0" err="1">
                <a:solidFill>
                  <a:srgbClr val="1A401F"/>
                </a:solidFill>
                <a:latin typeface="Open Sans"/>
              </a:rPr>
              <a:t>Postgresql</a:t>
            </a:r>
            <a:r>
              <a:rPr lang="en-US" sz="2025" dirty="0">
                <a:solidFill>
                  <a:srgbClr val="1A401F"/>
                </a:solidFill>
                <a:latin typeface="Open Sans"/>
              </a:rPr>
              <a:t> </a:t>
            </a:r>
          </a:p>
          <a:p>
            <a:pPr>
              <a:lnSpc>
                <a:spcPts val="2836"/>
              </a:lnSpc>
            </a:pPr>
            <a:endParaRPr lang="en-US" sz="2025" dirty="0">
              <a:solidFill>
                <a:srgbClr val="1A401F"/>
              </a:solidFill>
              <a:latin typeface="Open Sans"/>
            </a:endParaRPr>
          </a:p>
          <a:p>
            <a:pPr>
              <a:lnSpc>
                <a:spcPts val="2836"/>
              </a:lnSpc>
            </a:pPr>
            <a:r>
              <a:rPr lang="en-US" sz="2025" dirty="0" err="1">
                <a:solidFill>
                  <a:srgbClr val="1A401F"/>
                </a:solidFill>
                <a:latin typeface="Open Sans"/>
              </a:rPr>
              <a:t>Softwares</a:t>
            </a:r>
            <a:r>
              <a:rPr lang="en-US" sz="2025" dirty="0">
                <a:solidFill>
                  <a:srgbClr val="1A401F"/>
                </a:solidFill>
                <a:latin typeface="Open Sans"/>
              </a:rPr>
              <a:t> : VS Code, Postman</a:t>
            </a:r>
          </a:p>
        </p:txBody>
      </p:sp>
      <p:grpSp>
        <p:nvGrpSpPr>
          <p:cNvPr id="4" name="Group 4"/>
          <p:cNvGrpSpPr/>
          <p:nvPr/>
        </p:nvGrpSpPr>
        <p:grpSpPr>
          <a:xfrm rot="-10800000">
            <a:off x="-4844906" y="0"/>
            <a:ext cx="15985043" cy="10608854"/>
            <a:chOff x="0" y="0"/>
            <a:chExt cx="6351016" cy="4215003"/>
          </a:xfrm>
        </p:grpSpPr>
        <p:sp>
          <p:nvSpPr>
            <p:cNvPr id="5" name="Freeform 5"/>
            <p:cNvSpPr/>
            <p:nvPr/>
          </p:nvSpPr>
          <p:spPr>
            <a:xfrm flipH="1" flipV="1">
              <a:off x="-47053" y="-22659"/>
              <a:ext cx="6437884" cy="4257040"/>
            </a:xfrm>
            <a:custGeom>
              <a:avLst/>
              <a:gdLst/>
              <a:ahLst/>
              <a:cxnLst/>
              <a:rect l="l" t="t" r="r" b="b"/>
              <a:pathLst>
                <a:path w="6437884" h="4257040">
                  <a:moveTo>
                    <a:pt x="96393" y="30607"/>
                  </a:moveTo>
                  <a:cubicBezTo>
                    <a:pt x="2157603" y="22733"/>
                    <a:pt x="4204589" y="31115"/>
                    <a:pt x="6344158" y="22606"/>
                  </a:cubicBezTo>
                  <a:cubicBezTo>
                    <a:pt x="6375908" y="33147"/>
                    <a:pt x="6358001" y="75311"/>
                    <a:pt x="6364097" y="112522"/>
                  </a:cubicBezTo>
                  <a:cubicBezTo>
                    <a:pt x="6379210" y="160274"/>
                    <a:pt x="6437884" y="190627"/>
                    <a:pt x="6353429" y="280035"/>
                  </a:cubicBezTo>
                  <a:cubicBezTo>
                    <a:pt x="6334125" y="326390"/>
                    <a:pt x="6317615" y="381000"/>
                    <a:pt x="6302883" y="424688"/>
                  </a:cubicBezTo>
                  <a:cubicBezTo>
                    <a:pt x="6238875" y="474980"/>
                    <a:pt x="6196838" y="530479"/>
                    <a:pt x="6134481" y="596519"/>
                  </a:cubicBezTo>
                  <a:cubicBezTo>
                    <a:pt x="6062726" y="684911"/>
                    <a:pt x="6113780" y="764540"/>
                    <a:pt x="6000242" y="816991"/>
                  </a:cubicBezTo>
                  <a:cubicBezTo>
                    <a:pt x="6016371" y="852805"/>
                    <a:pt x="5973953" y="888238"/>
                    <a:pt x="5994527" y="933704"/>
                  </a:cubicBezTo>
                  <a:cubicBezTo>
                    <a:pt x="5989320" y="1018032"/>
                    <a:pt x="5991352" y="1012825"/>
                    <a:pt x="5895848" y="1117727"/>
                  </a:cubicBezTo>
                  <a:cubicBezTo>
                    <a:pt x="5885180" y="1167511"/>
                    <a:pt x="5947156" y="1214755"/>
                    <a:pt x="5819394" y="1297178"/>
                  </a:cubicBezTo>
                  <a:cubicBezTo>
                    <a:pt x="5806440" y="1362075"/>
                    <a:pt x="5785993" y="1388999"/>
                    <a:pt x="5720588" y="1440434"/>
                  </a:cubicBezTo>
                  <a:cubicBezTo>
                    <a:pt x="5677789" y="1445514"/>
                    <a:pt x="5731891" y="1553337"/>
                    <a:pt x="5669407" y="1638935"/>
                  </a:cubicBezTo>
                  <a:cubicBezTo>
                    <a:pt x="5648960" y="1673733"/>
                    <a:pt x="5706237" y="1718056"/>
                    <a:pt x="5632069" y="1831086"/>
                  </a:cubicBezTo>
                  <a:cubicBezTo>
                    <a:pt x="5609717" y="1878838"/>
                    <a:pt x="5611622" y="1915287"/>
                    <a:pt x="5607685" y="1980438"/>
                  </a:cubicBezTo>
                  <a:cubicBezTo>
                    <a:pt x="5545074" y="2040763"/>
                    <a:pt x="5507863" y="2090801"/>
                    <a:pt x="5498465" y="2196465"/>
                  </a:cubicBezTo>
                  <a:cubicBezTo>
                    <a:pt x="5442458" y="2281174"/>
                    <a:pt x="5399024" y="2292858"/>
                    <a:pt x="5447538" y="2423795"/>
                  </a:cubicBezTo>
                  <a:cubicBezTo>
                    <a:pt x="5388991" y="2510028"/>
                    <a:pt x="5361940" y="2674366"/>
                    <a:pt x="5304790" y="2772283"/>
                  </a:cubicBezTo>
                  <a:cubicBezTo>
                    <a:pt x="5330571" y="2836291"/>
                    <a:pt x="5300218" y="2925445"/>
                    <a:pt x="5339969" y="2994914"/>
                  </a:cubicBezTo>
                  <a:cubicBezTo>
                    <a:pt x="5285867" y="3119755"/>
                    <a:pt x="5331206" y="3071622"/>
                    <a:pt x="5354574" y="3271393"/>
                  </a:cubicBezTo>
                  <a:cubicBezTo>
                    <a:pt x="5355717" y="3293491"/>
                    <a:pt x="5381498" y="3317748"/>
                    <a:pt x="5412994" y="3342132"/>
                  </a:cubicBezTo>
                  <a:cubicBezTo>
                    <a:pt x="5399913" y="3347212"/>
                    <a:pt x="5395595" y="3419221"/>
                    <a:pt x="5439918" y="3432302"/>
                  </a:cubicBezTo>
                  <a:cubicBezTo>
                    <a:pt x="5548122" y="3481578"/>
                    <a:pt x="5539359" y="3611880"/>
                    <a:pt x="5643372" y="3686810"/>
                  </a:cubicBezTo>
                  <a:cubicBezTo>
                    <a:pt x="5613908" y="3799713"/>
                    <a:pt x="5705094" y="3868039"/>
                    <a:pt x="5749417" y="3962019"/>
                  </a:cubicBezTo>
                  <a:cubicBezTo>
                    <a:pt x="5777357" y="3986403"/>
                    <a:pt x="5711190" y="3987673"/>
                    <a:pt x="5706491" y="4008374"/>
                  </a:cubicBezTo>
                  <a:cubicBezTo>
                    <a:pt x="5703316" y="4015994"/>
                    <a:pt x="5680964" y="4086352"/>
                    <a:pt x="5699125" y="4102989"/>
                  </a:cubicBezTo>
                  <a:cubicBezTo>
                    <a:pt x="5734685" y="4122801"/>
                    <a:pt x="5707380" y="4146296"/>
                    <a:pt x="5697982" y="4179316"/>
                  </a:cubicBezTo>
                  <a:cubicBezTo>
                    <a:pt x="5689473" y="4195445"/>
                    <a:pt x="5739892" y="4254246"/>
                    <a:pt x="5662295" y="4231259"/>
                  </a:cubicBezTo>
                  <a:cubicBezTo>
                    <a:pt x="4063111" y="4240911"/>
                    <a:pt x="2473325" y="4227576"/>
                    <a:pt x="832993" y="4235704"/>
                  </a:cubicBezTo>
                  <a:cubicBezTo>
                    <a:pt x="583311" y="4218432"/>
                    <a:pt x="301879" y="4257040"/>
                    <a:pt x="54483" y="4223258"/>
                  </a:cubicBezTo>
                  <a:cubicBezTo>
                    <a:pt x="53975" y="3685286"/>
                    <a:pt x="52578" y="3086735"/>
                    <a:pt x="53340" y="2546096"/>
                  </a:cubicBezTo>
                  <a:cubicBezTo>
                    <a:pt x="51181" y="1772539"/>
                    <a:pt x="58420" y="995045"/>
                    <a:pt x="49276" y="218567"/>
                  </a:cubicBezTo>
                  <a:cubicBezTo>
                    <a:pt x="80137" y="212979"/>
                    <a:pt x="0" y="0"/>
                    <a:pt x="96393" y="30607"/>
                  </a:cubicBezTo>
                  <a:close/>
                </a:path>
              </a:pathLst>
            </a:custGeom>
            <a:blipFill>
              <a:blip r:embed="rId2"/>
              <a:stretch>
                <a:fillRect t="-63076" b="-63076"/>
              </a:stretch>
            </a:blipFill>
          </p:spPr>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a:extLst>
            <a:ext uri="{FF2B5EF4-FFF2-40B4-BE49-F238E27FC236}">
              <a16:creationId xmlns:a16="http://schemas.microsoft.com/office/drawing/2014/main" id="{D370C736-2DBF-7115-6D55-8ABB78B5B4D1}"/>
            </a:ext>
          </a:extLst>
        </p:cNvPr>
        <p:cNvGrpSpPr/>
        <p:nvPr/>
      </p:nvGrpSpPr>
      <p:grpSpPr>
        <a:xfrm>
          <a:off x="0" y="0"/>
          <a:ext cx="0" cy="0"/>
          <a:chOff x="0" y="0"/>
          <a:chExt cx="0" cy="0"/>
        </a:xfrm>
      </p:grpSpPr>
    </p:spTree>
    <p:extLst>
      <p:ext uri="{BB962C8B-B14F-4D97-AF65-F5344CB8AC3E}">
        <p14:creationId xmlns:p14="http://schemas.microsoft.com/office/powerpoint/2010/main" val="26444419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694339" y="-102870"/>
            <a:ext cx="11800546" cy="10501622"/>
            <a:chOff x="0" y="0"/>
            <a:chExt cx="6349238" cy="5650357"/>
          </a:xfrm>
        </p:grpSpPr>
        <p:sp>
          <p:nvSpPr>
            <p:cNvPr id="3" name="Freeform 3"/>
            <p:cNvSpPr/>
            <p:nvPr/>
          </p:nvSpPr>
          <p:spPr>
            <a:xfrm>
              <a:off x="-1220470" y="-200914"/>
              <a:ext cx="7579741" cy="5919724"/>
            </a:xfrm>
            <a:custGeom>
              <a:avLst/>
              <a:gdLst/>
              <a:ahLst/>
              <a:cxnLst/>
              <a:rect l="l" t="t" r="r" b="b"/>
              <a:pathLst>
                <a:path w="7579741" h="5919724">
                  <a:moveTo>
                    <a:pt x="7563231" y="542290"/>
                  </a:moveTo>
                  <a:cubicBezTo>
                    <a:pt x="7547864" y="557530"/>
                    <a:pt x="7490206" y="686562"/>
                    <a:pt x="7507224" y="715264"/>
                  </a:cubicBezTo>
                  <a:cubicBezTo>
                    <a:pt x="7525639" y="709803"/>
                    <a:pt x="7436739" y="790321"/>
                    <a:pt x="7482586" y="888111"/>
                  </a:cubicBezTo>
                  <a:cubicBezTo>
                    <a:pt x="7469505" y="906018"/>
                    <a:pt x="7553833" y="924179"/>
                    <a:pt x="7546848" y="962025"/>
                  </a:cubicBezTo>
                  <a:cubicBezTo>
                    <a:pt x="7534529" y="981202"/>
                    <a:pt x="7489825" y="974979"/>
                    <a:pt x="7525639" y="1001014"/>
                  </a:cubicBezTo>
                  <a:cubicBezTo>
                    <a:pt x="7533132" y="1085469"/>
                    <a:pt x="7579233" y="1117346"/>
                    <a:pt x="7428357" y="1351280"/>
                  </a:cubicBezTo>
                  <a:cubicBezTo>
                    <a:pt x="7398639" y="1347343"/>
                    <a:pt x="7317740" y="1604645"/>
                    <a:pt x="7205980" y="1797050"/>
                  </a:cubicBezTo>
                  <a:cubicBezTo>
                    <a:pt x="7222109" y="1833372"/>
                    <a:pt x="7240016" y="1850009"/>
                    <a:pt x="7202297" y="1916684"/>
                  </a:cubicBezTo>
                  <a:cubicBezTo>
                    <a:pt x="7208901" y="1933448"/>
                    <a:pt x="7273036" y="1963420"/>
                    <a:pt x="7239635" y="2007743"/>
                  </a:cubicBezTo>
                  <a:cubicBezTo>
                    <a:pt x="7204202" y="2091436"/>
                    <a:pt x="7205853" y="2286381"/>
                    <a:pt x="7250049" y="2317750"/>
                  </a:cubicBezTo>
                  <a:cubicBezTo>
                    <a:pt x="7275576" y="2308987"/>
                    <a:pt x="7186168" y="2474976"/>
                    <a:pt x="7233031" y="2483866"/>
                  </a:cubicBezTo>
                  <a:cubicBezTo>
                    <a:pt x="7217791" y="2541143"/>
                    <a:pt x="7278497" y="2574417"/>
                    <a:pt x="7147941" y="2695575"/>
                  </a:cubicBezTo>
                  <a:cubicBezTo>
                    <a:pt x="7045960" y="2756535"/>
                    <a:pt x="7168642" y="2805176"/>
                    <a:pt x="7069074" y="2892044"/>
                  </a:cubicBezTo>
                  <a:cubicBezTo>
                    <a:pt x="7109587" y="2925826"/>
                    <a:pt x="7008622" y="2948432"/>
                    <a:pt x="7081139" y="3107690"/>
                  </a:cubicBezTo>
                  <a:cubicBezTo>
                    <a:pt x="7090664" y="3117088"/>
                    <a:pt x="7034657" y="3165983"/>
                    <a:pt x="7017766" y="3207639"/>
                  </a:cubicBezTo>
                  <a:cubicBezTo>
                    <a:pt x="7063232" y="3257296"/>
                    <a:pt x="7012940" y="3253994"/>
                    <a:pt x="6997446" y="3340354"/>
                  </a:cubicBezTo>
                  <a:cubicBezTo>
                    <a:pt x="6914515" y="3405251"/>
                    <a:pt x="6917309" y="3435350"/>
                    <a:pt x="6838696" y="3533013"/>
                  </a:cubicBezTo>
                  <a:cubicBezTo>
                    <a:pt x="6861556" y="3525774"/>
                    <a:pt x="6889496" y="3574161"/>
                    <a:pt x="6822313" y="3687572"/>
                  </a:cubicBezTo>
                  <a:cubicBezTo>
                    <a:pt x="6817868" y="3707257"/>
                    <a:pt x="6727190" y="3726307"/>
                    <a:pt x="6704838" y="3771265"/>
                  </a:cubicBezTo>
                  <a:cubicBezTo>
                    <a:pt x="6674739" y="3791585"/>
                    <a:pt x="6736080" y="3823716"/>
                    <a:pt x="6667881" y="3824732"/>
                  </a:cubicBezTo>
                  <a:cubicBezTo>
                    <a:pt x="6676517" y="3870960"/>
                    <a:pt x="6621399" y="3859911"/>
                    <a:pt x="6607683" y="3879977"/>
                  </a:cubicBezTo>
                  <a:cubicBezTo>
                    <a:pt x="6650990" y="3906901"/>
                    <a:pt x="6618478" y="3901313"/>
                    <a:pt x="6653657" y="3916553"/>
                  </a:cubicBezTo>
                  <a:cubicBezTo>
                    <a:pt x="6651371" y="3988689"/>
                    <a:pt x="6546469" y="4092829"/>
                    <a:pt x="6552819" y="4182491"/>
                  </a:cubicBezTo>
                  <a:cubicBezTo>
                    <a:pt x="6516370" y="4270502"/>
                    <a:pt x="6542786" y="4306443"/>
                    <a:pt x="6490208" y="4402836"/>
                  </a:cubicBezTo>
                  <a:cubicBezTo>
                    <a:pt x="6527419" y="4414266"/>
                    <a:pt x="6500749" y="4427982"/>
                    <a:pt x="6457696" y="4505960"/>
                  </a:cubicBezTo>
                  <a:cubicBezTo>
                    <a:pt x="6503289" y="4531741"/>
                    <a:pt x="6486271" y="4590542"/>
                    <a:pt x="6438519" y="4659376"/>
                  </a:cubicBezTo>
                  <a:cubicBezTo>
                    <a:pt x="6519418" y="4706620"/>
                    <a:pt x="6472682" y="4854575"/>
                    <a:pt x="6428232" y="4913630"/>
                  </a:cubicBezTo>
                  <a:cubicBezTo>
                    <a:pt x="6441440" y="4962525"/>
                    <a:pt x="6419596" y="5014341"/>
                    <a:pt x="6364732" y="5057902"/>
                  </a:cubicBezTo>
                  <a:cubicBezTo>
                    <a:pt x="6326251" y="5158740"/>
                    <a:pt x="6311773" y="5242179"/>
                    <a:pt x="6153531" y="5344668"/>
                  </a:cubicBezTo>
                  <a:cubicBezTo>
                    <a:pt x="6108954" y="5423535"/>
                    <a:pt x="6112764" y="5474843"/>
                    <a:pt x="6025007" y="5580126"/>
                  </a:cubicBezTo>
                  <a:cubicBezTo>
                    <a:pt x="5990082" y="5617337"/>
                    <a:pt x="5948299" y="5575808"/>
                    <a:pt x="5956046" y="5642229"/>
                  </a:cubicBezTo>
                  <a:cubicBezTo>
                    <a:pt x="5906770" y="5660898"/>
                    <a:pt x="5970270" y="5719572"/>
                    <a:pt x="5856605" y="5769483"/>
                  </a:cubicBezTo>
                  <a:cubicBezTo>
                    <a:pt x="5875401" y="5829681"/>
                    <a:pt x="5926582" y="5859272"/>
                    <a:pt x="5715762" y="5839333"/>
                  </a:cubicBezTo>
                  <a:cubicBezTo>
                    <a:pt x="4322445" y="5836539"/>
                    <a:pt x="2963291" y="5847588"/>
                    <a:pt x="1505204" y="5835142"/>
                  </a:cubicBezTo>
                  <a:cubicBezTo>
                    <a:pt x="1422400" y="5827522"/>
                    <a:pt x="1221740" y="5919724"/>
                    <a:pt x="1265555" y="5732399"/>
                  </a:cubicBezTo>
                  <a:cubicBezTo>
                    <a:pt x="1276477" y="4087495"/>
                    <a:pt x="1248029" y="2400427"/>
                    <a:pt x="1253236" y="760476"/>
                  </a:cubicBezTo>
                  <a:cubicBezTo>
                    <a:pt x="1408430" y="0"/>
                    <a:pt x="0" y="249174"/>
                    <a:pt x="6352667" y="210693"/>
                  </a:cubicBezTo>
                  <a:cubicBezTo>
                    <a:pt x="6709537" y="218821"/>
                    <a:pt x="7224776" y="185928"/>
                    <a:pt x="7545070" y="221488"/>
                  </a:cubicBezTo>
                  <a:cubicBezTo>
                    <a:pt x="7579741" y="234569"/>
                    <a:pt x="7569835" y="514604"/>
                    <a:pt x="7563231" y="542290"/>
                  </a:cubicBezTo>
                  <a:close/>
                </a:path>
              </a:pathLst>
            </a:custGeom>
            <a:blipFill>
              <a:blip r:embed="rId2"/>
              <a:stretch>
                <a:fillRect r="-33568"/>
              </a:stretch>
            </a:blipFill>
          </p:spPr>
        </p:sp>
      </p:grpSp>
      <p:sp>
        <p:nvSpPr>
          <p:cNvPr id="4" name="TextBox 4"/>
          <p:cNvSpPr txBox="1"/>
          <p:nvPr/>
        </p:nvSpPr>
        <p:spPr>
          <a:xfrm>
            <a:off x="8178892" y="2317419"/>
            <a:ext cx="4537222" cy="859259"/>
          </a:xfrm>
          <a:prstGeom prst="rect">
            <a:avLst/>
          </a:prstGeom>
        </p:spPr>
        <p:txBody>
          <a:bodyPr lIns="0" tIns="0" rIns="0" bIns="0" rtlCol="0" anchor="t">
            <a:spAutoFit/>
          </a:bodyPr>
          <a:lstStyle/>
          <a:p>
            <a:pPr>
              <a:lnSpc>
                <a:spcPts val="6431"/>
              </a:lnSpc>
            </a:pPr>
            <a:r>
              <a:rPr lang="en-US" sz="5592">
                <a:solidFill>
                  <a:srgbClr val="1A401F"/>
                </a:solidFill>
                <a:latin typeface="Hatton"/>
              </a:rPr>
              <a:t>Introduction</a:t>
            </a:r>
          </a:p>
        </p:txBody>
      </p:sp>
      <p:sp>
        <p:nvSpPr>
          <p:cNvPr id="5" name="TextBox 5"/>
          <p:cNvSpPr txBox="1"/>
          <p:nvPr/>
        </p:nvSpPr>
        <p:spPr>
          <a:xfrm>
            <a:off x="8026166" y="4438088"/>
            <a:ext cx="9379897" cy="4062651"/>
          </a:xfrm>
          <a:prstGeom prst="rect">
            <a:avLst/>
          </a:prstGeom>
        </p:spPr>
        <p:txBody>
          <a:bodyPr lIns="0" tIns="0" rIns="0" bIns="0" rtlCol="0" anchor="t">
            <a:spAutoFit/>
          </a:bodyPr>
          <a:lstStyle/>
          <a:p>
            <a:r>
              <a:rPr lang="en-US" sz="2400" dirty="0"/>
              <a:t>The </a:t>
            </a:r>
            <a:r>
              <a:rPr lang="en-US" sz="2400" b="1" dirty="0"/>
              <a:t>Collaborative Farming</a:t>
            </a:r>
            <a:r>
              <a:rPr lang="en-US" sz="2400" dirty="0"/>
              <a:t> project is a web-based platform designed to bridge the gap between non-professional farmers, farmers, and agricultural service providers. It aims to optimize land utilization by enabling land leasing and rentals while also providing easy access to agricultural services and government schemes. By leveraging technology, the platform enhances collaboration, reduces operational challenges, and promotes sustainable farming practices.</a:t>
            </a:r>
          </a:p>
          <a:p>
            <a:r>
              <a:rPr lang="en-US" sz="2400" dirty="0"/>
              <a:t>Unlike traditional agricultural platforms, this system does </a:t>
            </a:r>
            <a:r>
              <a:rPr lang="en-US" sz="2400" b="1" dirty="0"/>
              <a:t>not</a:t>
            </a:r>
            <a:r>
              <a:rPr lang="en-US" sz="2400" dirty="0"/>
              <a:t> include crop selling, a marketplace, or community features. Instead, it focuses solely on connecting stakeholders for land utilization and service access, ensuring transparency and efficiency in the farming ecosystem.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sp>
        <p:nvSpPr>
          <p:cNvPr id="4" name="TextBox 4"/>
          <p:cNvSpPr txBox="1"/>
          <p:nvPr/>
        </p:nvSpPr>
        <p:spPr>
          <a:xfrm>
            <a:off x="762000" y="1556336"/>
            <a:ext cx="8229600" cy="830677"/>
          </a:xfrm>
          <a:prstGeom prst="rect">
            <a:avLst/>
          </a:prstGeom>
        </p:spPr>
        <p:txBody>
          <a:bodyPr wrap="square" lIns="0" tIns="0" rIns="0" bIns="0" rtlCol="0" anchor="t">
            <a:spAutoFit/>
          </a:bodyPr>
          <a:lstStyle/>
          <a:p>
            <a:pPr>
              <a:lnSpc>
                <a:spcPts val="6431"/>
              </a:lnSpc>
            </a:pPr>
            <a:r>
              <a:rPr lang="en-US" sz="5592" dirty="0">
                <a:solidFill>
                  <a:srgbClr val="FFFFFF"/>
                </a:solidFill>
                <a:latin typeface="Hatton"/>
              </a:rPr>
              <a:t>Problem Statement</a:t>
            </a:r>
          </a:p>
        </p:txBody>
      </p:sp>
      <p:sp>
        <p:nvSpPr>
          <p:cNvPr id="5" name="TextBox 5"/>
          <p:cNvSpPr txBox="1"/>
          <p:nvPr/>
        </p:nvSpPr>
        <p:spPr>
          <a:xfrm>
            <a:off x="1371600" y="3390900"/>
            <a:ext cx="12725400" cy="4924425"/>
          </a:xfrm>
          <a:prstGeom prst="rect">
            <a:avLst/>
          </a:prstGeom>
        </p:spPr>
        <p:txBody>
          <a:bodyPr wrap="square" lIns="0" tIns="0" rIns="0" bIns="0" rtlCol="0" anchor="t">
            <a:spAutoFit/>
          </a:bodyPr>
          <a:lstStyle/>
          <a:p>
            <a:r>
              <a:rPr lang="en-US" sz="3200" b="1" dirty="0">
                <a:solidFill>
                  <a:schemeClr val="bg1"/>
                </a:solidFill>
              </a:rPr>
              <a:t>1. Underutilization of Agricultural Land</a:t>
            </a:r>
            <a:r>
              <a:rPr lang="en-US" sz="3200" dirty="0">
                <a:solidFill>
                  <a:schemeClr val="bg1"/>
                </a:solidFill>
              </a:rPr>
              <a:t> – </a:t>
            </a:r>
          </a:p>
          <a:p>
            <a:endParaRPr lang="en-US" sz="3200" b="1" dirty="0">
              <a:solidFill>
                <a:schemeClr val="bg1"/>
              </a:solidFill>
            </a:endParaRPr>
          </a:p>
          <a:p>
            <a:r>
              <a:rPr lang="en-US" sz="3200" b="1" dirty="0">
                <a:solidFill>
                  <a:schemeClr val="bg1"/>
                </a:solidFill>
              </a:rPr>
              <a:t>2. Limited Access to Agricultural Services</a:t>
            </a:r>
            <a:r>
              <a:rPr lang="en-US" sz="3200" dirty="0">
                <a:solidFill>
                  <a:schemeClr val="bg1"/>
                </a:solidFill>
              </a:rPr>
              <a:t> – </a:t>
            </a:r>
          </a:p>
          <a:p>
            <a:endParaRPr lang="en-US" sz="3200" b="1" dirty="0">
              <a:solidFill>
                <a:schemeClr val="bg1"/>
              </a:solidFill>
            </a:endParaRPr>
          </a:p>
          <a:p>
            <a:r>
              <a:rPr lang="en-US" sz="3200" b="1" dirty="0">
                <a:solidFill>
                  <a:schemeClr val="bg1"/>
                </a:solidFill>
              </a:rPr>
              <a:t>3. Lack of Awareness About Government Schemes</a:t>
            </a:r>
            <a:r>
              <a:rPr lang="en-US" sz="3200" dirty="0">
                <a:solidFill>
                  <a:schemeClr val="bg1"/>
                </a:solidFill>
              </a:rPr>
              <a:t> – </a:t>
            </a:r>
          </a:p>
          <a:p>
            <a:endParaRPr lang="en-US" sz="3200" b="1" dirty="0">
              <a:solidFill>
                <a:schemeClr val="bg1"/>
              </a:solidFill>
            </a:endParaRPr>
          </a:p>
          <a:p>
            <a:r>
              <a:rPr lang="en-US" sz="3200" b="1" dirty="0">
                <a:solidFill>
                  <a:schemeClr val="bg1"/>
                </a:solidFill>
              </a:rPr>
              <a:t>4. Fragmented Collaboration in Agriculture</a:t>
            </a:r>
            <a:r>
              <a:rPr lang="en-US" sz="3200" dirty="0">
                <a:solidFill>
                  <a:schemeClr val="bg1"/>
                </a:solidFill>
              </a:rPr>
              <a:t> – </a:t>
            </a:r>
          </a:p>
          <a:p>
            <a:endParaRPr lang="en-US" sz="3200" b="1" dirty="0">
              <a:solidFill>
                <a:schemeClr val="bg1"/>
              </a:solidFill>
            </a:endParaRPr>
          </a:p>
          <a:p>
            <a:r>
              <a:rPr lang="en-US" sz="3200" b="1" dirty="0">
                <a:solidFill>
                  <a:schemeClr val="bg1"/>
                </a:solidFill>
              </a:rPr>
              <a:t>5. Complex Land Leasing Process</a:t>
            </a:r>
            <a:r>
              <a:rPr lang="en-US" sz="3200" dirty="0">
                <a:solidFill>
                  <a:schemeClr val="bg1"/>
                </a:solidFill>
              </a:rPr>
              <a:t> – </a:t>
            </a:r>
          </a:p>
          <a:p>
            <a:endParaRPr lang="en-US" sz="3200" dirty="0">
              <a:solidFill>
                <a:schemeClr val="bg1"/>
              </a:solidFill>
            </a:endParaRPr>
          </a:p>
        </p:txBody>
      </p:sp>
      <p:grpSp>
        <p:nvGrpSpPr>
          <p:cNvPr id="10" name="Group 4"/>
          <p:cNvGrpSpPr/>
          <p:nvPr/>
        </p:nvGrpSpPr>
        <p:grpSpPr>
          <a:xfrm>
            <a:off x="14859000" y="38100"/>
            <a:ext cx="8488890" cy="10287000"/>
            <a:chOff x="0" y="0"/>
            <a:chExt cx="6334760" cy="9169366"/>
          </a:xfrm>
        </p:grpSpPr>
        <p:sp>
          <p:nvSpPr>
            <p:cNvPr id="11" name="Freeform 5"/>
            <p:cNvSpPr/>
            <p:nvPr/>
          </p:nvSpPr>
          <p:spPr>
            <a:xfrm>
              <a:off x="-81534" y="-15367"/>
              <a:ext cx="6419342" cy="9196290"/>
            </a:xfrm>
            <a:custGeom>
              <a:avLst/>
              <a:gdLst/>
              <a:ahLst/>
              <a:cxnLst/>
              <a:rect l="l" t="t" r="r" b="b"/>
              <a:pathLst>
                <a:path w="6419342" h="9196290">
                  <a:moveTo>
                    <a:pt x="6416294" y="9159411"/>
                  </a:moveTo>
                  <a:cubicBezTo>
                    <a:pt x="6148324" y="9196290"/>
                    <a:pt x="5911723" y="9182431"/>
                    <a:pt x="5641340" y="9161330"/>
                  </a:cubicBezTo>
                  <a:cubicBezTo>
                    <a:pt x="4147947" y="9192861"/>
                    <a:pt x="2247011" y="9170538"/>
                    <a:pt x="664845" y="9166893"/>
                  </a:cubicBezTo>
                  <a:cubicBezTo>
                    <a:pt x="603504" y="9194512"/>
                    <a:pt x="627380" y="9092078"/>
                    <a:pt x="607695" y="9049875"/>
                  </a:cubicBezTo>
                  <a:cubicBezTo>
                    <a:pt x="553974" y="8975636"/>
                    <a:pt x="508254" y="8906002"/>
                    <a:pt x="485267" y="8812004"/>
                  </a:cubicBezTo>
                  <a:cubicBezTo>
                    <a:pt x="528955" y="8364653"/>
                    <a:pt x="592582" y="8519653"/>
                    <a:pt x="517398" y="8225574"/>
                  </a:cubicBezTo>
                  <a:cubicBezTo>
                    <a:pt x="568198" y="8088223"/>
                    <a:pt x="531114" y="7905599"/>
                    <a:pt x="477012" y="7839417"/>
                  </a:cubicBezTo>
                  <a:cubicBezTo>
                    <a:pt x="425069" y="7595599"/>
                    <a:pt x="465709" y="7753668"/>
                    <a:pt x="406654" y="7620153"/>
                  </a:cubicBezTo>
                  <a:cubicBezTo>
                    <a:pt x="328803" y="7579677"/>
                    <a:pt x="417068" y="7526156"/>
                    <a:pt x="381381" y="7496038"/>
                  </a:cubicBezTo>
                  <a:cubicBezTo>
                    <a:pt x="304673" y="7275240"/>
                    <a:pt x="247015" y="7183928"/>
                    <a:pt x="165481" y="7034107"/>
                  </a:cubicBezTo>
                  <a:cubicBezTo>
                    <a:pt x="113284" y="6985383"/>
                    <a:pt x="171831" y="6923037"/>
                    <a:pt x="146304" y="6889275"/>
                  </a:cubicBezTo>
                  <a:cubicBezTo>
                    <a:pt x="0" y="6749237"/>
                    <a:pt x="151130" y="6783192"/>
                    <a:pt x="124587" y="6684782"/>
                  </a:cubicBezTo>
                  <a:cubicBezTo>
                    <a:pt x="75057" y="6541676"/>
                    <a:pt x="143510" y="6407201"/>
                    <a:pt x="181229" y="6318767"/>
                  </a:cubicBezTo>
                  <a:cubicBezTo>
                    <a:pt x="287655" y="6140363"/>
                    <a:pt x="377952" y="5848587"/>
                    <a:pt x="353441" y="5793915"/>
                  </a:cubicBezTo>
                  <a:cubicBezTo>
                    <a:pt x="356489" y="5694930"/>
                    <a:pt x="444246" y="5638915"/>
                    <a:pt x="416433" y="5536093"/>
                  </a:cubicBezTo>
                  <a:cubicBezTo>
                    <a:pt x="440817" y="5468952"/>
                    <a:pt x="489839" y="5356539"/>
                    <a:pt x="543814" y="5282108"/>
                  </a:cubicBezTo>
                  <a:cubicBezTo>
                    <a:pt x="550926" y="5007405"/>
                    <a:pt x="585851" y="4905734"/>
                    <a:pt x="608838" y="4763395"/>
                  </a:cubicBezTo>
                  <a:cubicBezTo>
                    <a:pt x="658495" y="4636594"/>
                    <a:pt x="674497" y="4510945"/>
                    <a:pt x="723392" y="4404478"/>
                  </a:cubicBezTo>
                  <a:cubicBezTo>
                    <a:pt x="674116" y="4289379"/>
                    <a:pt x="740918" y="4272497"/>
                    <a:pt x="718820" y="4223388"/>
                  </a:cubicBezTo>
                  <a:cubicBezTo>
                    <a:pt x="815848" y="4029447"/>
                    <a:pt x="786130" y="3675517"/>
                    <a:pt x="764667" y="3466037"/>
                  </a:cubicBezTo>
                  <a:cubicBezTo>
                    <a:pt x="732028" y="3318327"/>
                    <a:pt x="705866" y="3243704"/>
                    <a:pt x="634111" y="3180399"/>
                  </a:cubicBezTo>
                  <a:cubicBezTo>
                    <a:pt x="649732" y="3099830"/>
                    <a:pt x="597154" y="3030195"/>
                    <a:pt x="581025" y="3039595"/>
                  </a:cubicBezTo>
                  <a:cubicBezTo>
                    <a:pt x="590423" y="2880950"/>
                    <a:pt x="540766" y="2836637"/>
                    <a:pt x="528701" y="2774292"/>
                  </a:cubicBezTo>
                  <a:cubicBezTo>
                    <a:pt x="469265" y="2693914"/>
                    <a:pt x="606679" y="2682212"/>
                    <a:pt x="532130" y="2577856"/>
                  </a:cubicBezTo>
                  <a:cubicBezTo>
                    <a:pt x="553466" y="2424199"/>
                    <a:pt x="556133" y="2345356"/>
                    <a:pt x="535813" y="2277639"/>
                  </a:cubicBezTo>
                  <a:cubicBezTo>
                    <a:pt x="520319" y="2221432"/>
                    <a:pt x="599948" y="2108060"/>
                    <a:pt x="571500" y="2117460"/>
                  </a:cubicBezTo>
                  <a:cubicBezTo>
                    <a:pt x="572770" y="2032286"/>
                    <a:pt x="535686" y="1996222"/>
                    <a:pt x="514858" y="1970708"/>
                  </a:cubicBezTo>
                  <a:cubicBezTo>
                    <a:pt x="524383" y="1935603"/>
                    <a:pt x="584200" y="1870188"/>
                    <a:pt x="590931" y="1850430"/>
                  </a:cubicBezTo>
                  <a:cubicBezTo>
                    <a:pt x="598170" y="1763146"/>
                    <a:pt x="524383" y="1743771"/>
                    <a:pt x="579374" y="1654186"/>
                  </a:cubicBezTo>
                  <a:cubicBezTo>
                    <a:pt x="541274" y="1548103"/>
                    <a:pt x="511175" y="1533908"/>
                    <a:pt x="524002" y="1456791"/>
                  </a:cubicBezTo>
                  <a:cubicBezTo>
                    <a:pt x="416687" y="851754"/>
                    <a:pt x="523367" y="1046463"/>
                    <a:pt x="565404" y="721692"/>
                  </a:cubicBezTo>
                  <a:cubicBezTo>
                    <a:pt x="622173" y="479408"/>
                    <a:pt x="547878" y="531970"/>
                    <a:pt x="532384" y="365077"/>
                  </a:cubicBezTo>
                  <a:cubicBezTo>
                    <a:pt x="553847" y="42607"/>
                    <a:pt x="456946" y="92867"/>
                    <a:pt x="585724" y="15367"/>
                  </a:cubicBezTo>
                  <a:cubicBezTo>
                    <a:pt x="2395220" y="43374"/>
                    <a:pt x="4303522" y="34742"/>
                    <a:pt x="6029960" y="19204"/>
                  </a:cubicBezTo>
                  <a:cubicBezTo>
                    <a:pt x="6192774" y="62366"/>
                    <a:pt x="6395974" y="0"/>
                    <a:pt x="6407531" y="47211"/>
                  </a:cubicBezTo>
                  <a:cubicBezTo>
                    <a:pt x="6414389" y="316927"/>
                    <a:pt x="6407023" y="615992"/>
                    <a:pt x="6406896" y="937886"/>
                  </a:cubicBezTo>
                  <a:cubicBezTo>
                    <a:pt x="6405626" y="2496903"/>
                    <a:pt x="6416421" y="4161619"/>
                    <a:pt x="6407785" y="5660592"/>
                  </a:cubicBezTo>
                  <a:cubicBezTo>
                    <a:pt x="6419342" y="6916898"/>
                    <a:pt x="6397371" y="7969095"/>
                    <a:pt x="6416294" y="9159411"/>
                  </a:cubicBezTo>
                  <a:close/>
                </a:path>
              </a:pathLst>
            </a:custGeom>
            <a:blipFill>
              <a:blip r:embed="rId2"/>
              <a:stretch>
                <a:fillRect l="-91325" r="-25524" b="-26"/>
              </a:stretch>
            </a:blipFill>
          </p:spPr>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grpSp>
        <p:nvGrpSpPr>
          <p:cNvPr id="2" name="Group 2"/>
          <p:cNvGrpSpPr/>
          <p:nvPr/>
        </p:nvGrpSpPr>
        <p:grpSpPr>
          <a:xfrm>
            <a:off x="10248899" y="83695"/>
            <a:ext cx="14020801" cy="10172700"/>
            <a:chOff x="0" y="0"/>
            <a:chExt cx="6351016" cy="4215003"/>
          </a:xfrm>
        </p:grpSpPr>
        <p:sp>
          <p:nvSpPr>
            <p:cNvPr id="3" name="Freeform 3"/>
            <p:cNvSpPr/>
            <p:nvPr/>
          </p:nvSpPr>
          <p:spPr>
            <a:xfrm>
              <a:off x="-39878" y="-19431"/>
              <a:ext cx="6437884" cy="4257040"/>
            </a:xfrm>
            <a:custGeom>
              <a:avLst/>
              <a:gdLst/>
              <a:ahLst/>
              <a:cxnLst/>
              <a:rect l="l" t="t" r="r" b="b"/>
              <a:pathLst>
                <a:path w="6437884" h="4257040">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3"/>
              <a:stretch>
                <a:fillRect t="-287" b="-287"/>
              </a:stretch>
            </a:blipFill>
          </p:spPr>
        </p:sp>
      </p:grpSp>
      <p:sp>
        <p:nvSpPr>
          <p:cNvPr id="4" name="TextBox 4"/>
          <p:cNvSpPr txBox="1"/>
          <p:nvPr/>
        </p:nvSpPr>
        <p:spPr>
          <a:xfrm>
            <a:off x="820326" y="1181100"/>
            <a:ext cx="5181024" cy="859259"/>
          </a:xfrm>
          <a:prstGeom prst="rect">
            <a:avLst/>
          </a:prstGeom>
        </p:spPr>
        <p:txBody>
          <a:bodyPr lIns="0" tIns="0" rIns="0" bIns="0" rtlCol="0" anchor="t">
            <a:spAutoFit/>
          </a:bodyPr>
          <a:lstStyle/>
          <a:p>
            <a:pPr>
              <a:lnSpc>
                <a:spcPts val="6431"/>
              </a:lnSpc>
            </a:pPr>
            <a:r>
              <a:rPr lang="en-US" sz="6000" dirty="0">
                <a:solidFill>
                  <a:srgbClr val="FFFFFF"/>
                </a:solidFill>
                <a:latin typeface="Hatton"/>
              </a:rPr>
              <a:t>Objective</a:t>
            </a:r>
            <a:r>
              <a:rPr lang="en-US" sz="5592" dirty="0">
                <a:solidFill>
                  <a:srgbClr val="FFFFFF"/>
                </a:solidFill>
                <a:latin typeface="Hatton"/>
              </a:rPr>
              <a:t>  </a:t>
            </a:r>
          </a:p>
        </p:txBody>
      </p:sp>
      <p:sp>
        <p:nvSpPr>
          <p:cNvPr id="5" name="TextBox 5"/>
          <p:cNvSpPr txBox="1"/>
          <p:nvPr/>
        </p:nvSpPr>
        <p:spPr>
          <a:xfrm>
            <a:off x="914400" y="2705100"/>
            <a:ext cx="10211376" cy="5416868"/>
          </a:xfrm>
          <a:prstGeom prst="rect">
            <a:avLst/>
          </a:prstGeom>
        </p:spPr>
        <p:txBody>
          <a:bodyPr wrap="square" lIns="0" tIns="0" rIns="0" bIns="0" rtlCol="0" anchor="t">
            <a:spAutoFit/>
          </a:bodyPr>
          <a:lstStyle/>
          <a:p>
            <a:pPr>
              <a:buFont typeface="Arial" panose="020B0604020202020204" pitchFamily="34" charset="0"/>
              <a:buChar char="•"/>
            </a:pPr>
            <a:r>
              <a:rPr lang="en-US" sz="3200" b="1" dirty="0">
                <a:solidFill>
                  <a:schemeClr val="bg1"/>
                </a:solidFill>
              </a:rPr>
              <a:t>Optimize Land Utilization</a:t>
            </a:r>
          </a:p>
          <a:p>
            <a:pPr>
              <a:buFont typeface="Arial" panose="020B0604020202020204" pitchFamily="34" charset="0"/>
              <a:buChar char="•"/>
            </a:pPr>
            <a:endParaRPr lang="en-US" sz="3200" dirty="0">
              <a:solidFill>
                <a:schemeClr val="bg1"/>
              </a:solidFill>
            </a:endParaRPr>
          </a:p>
          <a:p>
            <a:pPr>
              <a:buFont typeface="Arial" panose="020B0604020202020204" pitchFamily="34" charset="0"/>
              <a:buChar char="•"/>
            </a:pPr>
            <a:r>
              <a:rPr lang="en-US" sz="3200" b="1" dirty="0">
                <a:solidFill>
                  <a:schemeClr val="bg1"/>
                </a:solidFill>
              </a:rPr>
              <a:t>Enhance Access to Agricultural Services</a:t>
            </a:r>
          </a:p>
          <a:p>
            <a:pPr>
              <a:buFont typeface="Arial" panose="020B0604020202020204" pitchFamily="34" charset="0"/>
              <a:buChar char="•"/>
            </a:pPr>
            <a:endParaRPr lang="en-US" sz="3200" dirty="0">
              <a:solidFill>
                <a:schemeClr val="bg1"/>
              </a:solidFill>
            </a:endParaRPr>
          </a:p>
          <a:p>
            <a:pPr>
              <a:buFont typeface="Arial" panose="020B0604020202020204" pitchFamily="34" charset="0"/>
              <a:buChar char="•"/>
            </a:pPr>
            <a:r>
              <a:rPr lang="en-US" sz="3200" b="1" dirty="0">
                <a:solidFill>
                  <a:schemeClr val="bg1"/>
                </a:solidFill>
              </a:rPr>
              <a:t>Enable Secure and Transparent Transactions</a:t>
            </a:r>
            <a:r>
              <a:rPr lang="en-US" sz="3200" dirty="0">
                <a:solidFill>
                  <a:schemeClr val="bg1"/>
                </a:solidFill>
              </a:rPr>
              <a:t> </a:t>
            </a:r>
          </a:p>
          <a:p>
            <a:pPr>
              <a:buFont typeface="Arial" panose="020B0604020202020204" pitchFamily="34" charset="0"/>
              <a:buChar char="•"/>
            </a:pPr>
            <a:endParaRPr lang="en-US" sz="3200" dirty="0">
              <a:solidFill>
                <a:schemeClr val="bg1"/>
              </a:solidFill>
            </a:endParaRPr>
          </a:p>
          <a:p>
            <a:pPr>
              <a:buFont typeface="Arial" panose="020B0604020202020204" pitchFamily="34" charset="0"/>
              <a:buChar char="•"/>
            </a:pPr>
            <a:r>
              <a:rPr lang="en-US" sz="3200" b="1" dirty="0">
                <a:solidFill>
                  <a:schemeClr val="bg1"/>
                </a:solidFill>
              </a:rPr>
              <a:t>Increase Awareness of Government Schemes</a:t>
            </a:r>
            <a:r>
              <a:rPr lang="en-US" sz="3200" dirty="0">
                <a:solidFill>
                  <a:schemeClr val="bg1"/>
                </a:solidFill>
              </a:rPr>
              <a:t> </a:t>
            </a:r>
          </a:p>
          <a:p>
            <a:pPr>
              <a:buFont typeface="Arial" panose="020B0604020202020204" pitchFamily="34" charset="0"/>
              <a:buChar char="•"/>
            </a:pPr>
            <a:endParaRPr lang="en-US" sz="3200" dirty="0">
              <a:solidFill>
                <a:schemeClr val="bg1"/>
              </a:solidFill>
            </a:endParaRPr>
          </a:p>
          <a:p>
            <a:pPr>
              <a:buFont typeface="Arial" panose="020B0604020202020204" pitchFamily="34" charset="0"/>
              <a:buChar char="•"/>
            </a:pPr>
            <a:r>
              <a:rPr lang="en-US" sz="3200" b="1" dirty="0">
                <a:solidFill>
                  <a:schemeClr val="bg1"/>
                </a:solidFill>
              </a:rPr>
              <a:t>Promote Collaboration in Agriculture</a:t>
            </a:r>
            <a:r>
              <a:rPr lang="en-US" sz="3200" dirty="0">
                <a:solidFill>
                  <a:schemeClr val="bg1"/>
                </a:solidFill>
              </a:rPr>
              <a:t> </a:t>
            </a:r>
          </a:p>
          <a:p>
            <a:pPr>
              <a:buFont typeface="Arial" panose="020B0604020202020204" pitchFamily="34" charset="0"/>
              <a:buChar char="•"/>
            </a:pPr>
            <a:endParaRPr lang="en-US" sz="3200" dirty="0">
              <a:solidFill>
                <a:schemeClr val="bg1"/>
              </a:solidFill>
            </a:endParaRPr>
          </a:p>
          <a:p>
            <a:pPr>
              <a:buFont typeface="Arial" panose="020B0604020202020204" pitchFamily="34" charset="0"/>
              <a:buChar char="•"/>
            </a:pPr>
            <a:r>
              <a:rPr lang="en-US" sz="3200" b="1" dirty="0">
                <a:solidFill>
                  <a:schemeClr val="bg1"/>
                </a:solidFill>
              </a:rPr>
              <a:t>Ensure Data Management &amp; Accountability</a:t>
            </a:r>
            <a:r>
              <a:rPr lang="en-US" sz="3200" dirty="0">
                <a:solidFill>
                  <a:schemeClr val="bg1"/>
                </a:solidFill>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grpSp>
        <p:nvGrpSpPr>
          <p:cNvPr id="2" name="Group 2"/>
          <p:cNvGrpSpPr/>
          <p:nvPr/>
        </p:nvGrpSpPr>
        <p:grpSpPr>
          <a:xfrm>
            <a:off x="-3886200" y="25810"/>
            <a:ext cx="11277600" cy="10261190"/>
            <a:chOff x="0" y="0"/>
            <a:chExt cx="6349238" cy="5650357"/>
          </a:xfrm>
        </p:grpSpPr>
        <p:sp>
          <p:nvSpPr>
            <p:cNvPr id="3" name="Freeform 3"/>
            <p:cNvSpPr/>
            <p:nvPr/>
          </p:nvSpPr>
          <p:spPr>
            <a:xfrm>
              <a:off x="-1220470" y="-200914"/>
              <a:ext cx="7579741" cy="5919724"/>
            </a:xfrm>
            <a:custGeom>
              <a:avLst/>
              <a:gdLst/>
              <a:ahLst/>
              <a:cxnLst/>
              <a:rect l="l" t="t" r="r" b="b"/>
              <a:pathLst>
                <a:path w="7579741" h="5919724">
                  <a:moveTo>
                    <a:pt x="7563231" y="542290"/>
                  </a:moveTo>
                  <a:cubicBezTo>
                    <a:pt x="7547864" y="557530"/>
                    <a:pt x="7490206" y="686562"/>
                    <a:pt x="7507224" y="715264"/>
                  </a:cubicBezTo>
                  <a:cubicBezTo>
                    <a:pt x="7525639" y="709803"/>
                    <a:pt x="7436739" y="790321"/>
                    <a:pt x="7482586" y="888111"/>
                  </a:cubicBezTo>
                  <a:cubicBezTo>
                    <a:pt x="7469505" y="906018"/>
                    <a:pt x="7553833" y="924179"/>
                    <a:pt x="7546848" y="962025"/>
                  </a:cubicBezTo>
                  <a:cubicBezTo>
                    <a:pt x="7534529" y="981202"/>
                    <a:pt x="7489825" y="974979"/>
                    <a:pt x="7525639" y="1001014"/>
                  </a:cubicBezTo>
                  <a:cubicBezTo>
                    <a:pt x="7533132" y="1085469"/>
                    <a:pt x="7579233" y="1117346"/>
                    <a:pt x="7428357" y="1351280"/>
                  </a:cubicBezTo>
                  <a:cubicBezTo>
                    <a:pt x="7398639" y="1347343"/>
                    <a:pt x="7317740" y="1604645"/>
                    <a:pt x="7205980" y="1797050"/>
                  </a:cubicBezTo>
                  <a:cubicBezTo>
                    <a:pt x="7222109" y="1833372"/>
                    <a:pt x="7240016" y="1850009"/>
                    <a:pt x="7202297" y="1916684"/>
                  </a:cubicBezTo>
                  <a:cubicBezTo>
                    <a:pt x="7208901" y="1933448"/>
                    <a:pt x="7273036" y="1963420"/>
                    <a:pt x="7239635" y="2007743"/>
                  </a:cubicBezTo>
                  <a:cubicBezTo>
                    <a:pt x="7204202" y="2091436"/>
                    <a:pt x="7205853" y="2286381"/>
                    <a:pt x="7250049" y="2317750"/>
                  </a:cubicBezTo>
                  <a:cubicBezTo>
                    <a:pt x="7275576" y="2308987"/>
                    <a:pt x="7186168" y="2474976"/>
                    <a:pt x="7233031" y="2483866"/>
                  </a:cubicBezTo>
                  <a:cubicBezTo>
                    <a:pt x="7217791" y="2541143"/>
                    <a:pt x="7278497" y="2574417"/>
                    <a:pt x="7147941" y="2695575"/>
                  </a:cubicBezTo>
                  <a:cubicBezTo>
                    <a:pt x="7045960" y="2756535"/>
                    <a:pt x="7168642" y="2805176"/>
                    <a:pt x="7069074" y="2892044"/>
                  </a:cubicBezTo>
                  <a:cubicBezTo>
                    <a:pt x="7109587" y="2925826"/>
                    <a:pt x="7008622" y="2948432"/>
                    <a:pt x="7081139" y="3107690"/>
                  </a:cubicBezTo>
                  <a:cubicBezTo>
                    <a:pt x="7090664" y="3117088"/>
                    <a:pt x="7034657" y="3165983"/>
                    <a:pt x="7017766" y="3207639"/>
                  </a:cubicBezTo>
                  <a:cubicBezTo>
                    <a:pt x="7063232" y="3257296"/>
                    <a:pt x="7012940" y="3253994"/>
                    <a:pt x="6997446" y="3340354"/>
                  </a:cubicBezTo>
                  <a:cubicBezTo>
                    <a:pt x="6914515" y="3405251"/>
                    <a:pt x="6917309" y="3435350"/>
                    <a:pt x="6838696" y="3533013"/>
                  </a:cubicBezTo>
                  <a:cubicBezTo>
                    <a:pt x="6861556" y="3525774"/>
                    <a:pt x="6889496" y="3574161"/>
                    <a:pt x="6822313" y="3687572"/>
                  </a:cubicBezTo>
                  <a:cubicBezTo>
                    <a:pt x="6817868" y="3707257"/>
                    <a:pt x="6727190" y="3726307"/>
                    <a:pt x="6704838" y="3771265"/>
                  </a:cubicBezTo>
                  <a:cubicBezTo>
                    <a:pt x="6674739" y="3791585"/>
                    <a:pt x="6736080" y="3823716"/>
                    <a:pt x="6667881" y="3824732"/>
                  </a:cubicBezTo>
                  <a:cubicBezTo>
                    <a:pt x="6676517" y="3870960"/>
                    <a:pt x="6621399" y="3859911"/>
                    <a:pt x="6607683" y="3879977"/>
                  </a:cubicBezTo>
                  <a:cubicBezTo>
                    <a:pt x="6650990" y="3906901"/>
                    <a:pt x="6618478" y="3901313"/>
                    <a:pt x="6653657" y="3916553"/>
                  </a:cubicBezTo>
                  <a:cubicBezTo>
                    <a:pt x="6651371" y="3988689"/>
                    <a:pt x="6546469" y="4092829"/>
                    <a:pt x="6552819" y="4182491"/>
                  </a:cubicBezTo>
                  <a:cubicBezTo>
                    <a:pt x="6516370" y="4270502"/>
                    <a:pt x="6542786" y="4306443"/>
                    <a:pt x="6490208" y="4402836"/>
                  </a:cubicBezTo>
                  <a:cubicBezTo>
                    <a:pt x="6527419" y="4414266"/>
                    <a:pt x="6500749" y="4427982"/>
                    <a:pt x="6457696" y="4505960"/>
                  </a:cubicBezTo>
                  <a:cubicBezTo>
                    <a:pt x="6503289" y="4531741"/>
                    <a:pt x="6486271" y="4590542"/>
                    <a:pt x="6438519" y="4659376"/>
                  </a:cubicBezTo>
                  <a:cubicBezTo>
                    <a:pt x="6519418" y="4706620"/>
                    <a:pt x="6472682" y="4854575"/>
                    <a:pt x="6428232" y="4913630"/>
                  </a:cubicBezTo>
                  <a:cubicBezTo>
                    <a:pt x="6441440" y="4962525"/>
                    <a:pt x="6419596" y="5014341"/>
                    <a:pt x="6364732" y="5057902"/>
                  </a:cubicBezTo>
                  <a:cubicBezTo>
                    <a:pt x="6326251" y="5158740"/>
                    <a:pt x="6311773" y="5242179"/>
                    <a:pt x="6153531" y="5344668"/>
                  </a:cubicBezTo>
                  <a:cubicBezTo>
                    <a:pt x="6108954" y="5423535"/>
                    <a:pt x="6112764" y="5474843"/>
                    <a:pt x="6025007" y="5580126"/>
                  </a:cubicBezTo>
                  <a:cubicBezTo>
                    <a:pt x="5990082" y="5617337"/>
                    <a:pt x="5948299" y="5575808"/>
                    <a:pt x="5956046" y="5642229"/>
                  </a:cubicBezTo>
                  <a:cubicBezTo>
                    <a:pt x="5906770" y="5660898"/>
                    <a:pt x="5970270" y="5719572"/>
                    <a:pt x="5856605" y="5769483"/>
                  </a:cubicBezTo>
                  <a:cubicBezTo>
                    <a:pt x="5875401" y="5829681"/>
                    <a:pt x="5926582" y="5859272"/>
                    <a:pt x="5715762" y="5839333"/>
                  </a:cubicBezTo>
                  <a:cubicBezTo>
                    <a:pt x="4322445" y="5836539"/>
                    <a:pt x="2963291" y="5847588"/>
                    <a:pt x="1505204" y="5835142"/>
                  </a:cubicBezTo>
                  <a:cubicBezTo>
                    <a:pt x="1422400" y="5827522"/>
                    <a:pt x="1221740" y="5919724"/>
                    <a:pt x="1265555" y="5732399"/>
                  </a:cubicBezTo>
                  <a:cubicBezTo>
                    <a:pt x="1276477" y="4087495"/>
                    <a:pt x="1248029" y="2400427"/>
                    <a:pt x="1253236" y="760476"/>
                  </a:cubicBezTo>
                  <a:cubicBezTo>
                    <a:pt x="1408430" y="0"/>
                    <a:pt x="0" y="249174"/>
                    <a:pt x="6352667" y="210693"/>
                  </a:cubicBezTo>
                  <a:cubicBezTo>
                    <a:pt x="6709537" y="218821"/>
                    <a:pt x="7224776" y="185928"/>
                    <a:pt x="7545070" y="221488"/>
                  </a:cubicBezTo>
                  <a:cubicBezTo>
                    <a:pt x="7579741" y="234569"/>
                    <a:pt x="7569835" y="514604"/>
                    <a:pt x="7563231" y="542290"/>
                  </a:cubicBezTo>
                  <a:close/>
                </a:path>
              </a:pathLst>
            </a:custGeom>
            <a:blipFill>
              <a:blip r:embed="rId2"/>
              <a:stretch>
                <a:fillRect l="-16659" r="-16659"/>
              </a:stretch>
            </a:blipFill>
          </p:spPr>
        </p:sp>
      </p:grpSp>
      <p:sp>
        <p:nvSpPr>
          <p:cNvPr id="4" name="TextBox 4"/>
          <p:cNvSpPr txBox="1"/>
          <p:nvPr/>
        </p:nvSpPr>
        <p:spPr>
          <a:xfrm>
            <a:off x="7772400" y="571500"/>
            <a:ext cx="7086380" cy="830677"/>
          </a:xfrm>
          <a:prstGeom prst="rect">
            <a:avLst/>
          </a:prstGeom>
        </p:spPr>
        <p:txBody>
          <a:bodyPr wrap="square" lIns="0" tIns="0" rIns="0" bIns="0" rtlCol="0" anchor="t">
            <a:spAutoFit/>
          </a:bodyPr>
          <a:lstStyle/>
          <a:p>
            <a:pPr>
              <a:lnSpc>
                <a:spcPts val="6431"/>
              </a:lnSpc>
            </a:pPr>
            <a:r>
              <a:rPr lang="en-US" sz="5592" dirty="0">
                <a:solidFill>
                  <a:srgbClr val="FFFFFF"/>
                </a:solidFill>
                <a:latin typeface="Hatton"/>
              </a:rPr>
              <a:t>Proposed Solution</a:t>
            </a:r>
          </a:p>
        </p:txBody>
      </p:sp>
      <p:sp>
        <p:nvSpPr>
          <p:cNvPr id="5" name="TextBox 5"/>
          <p:cNvSpPr txBox="1"/>
          <p:nvPr/>
        </p:nvSpPr>
        <p:spPr>
          <a:xfrm>
            <a:off x="7745361" y="2171700"/>
            <a:ext cx="10673874" cy="6437788"/>
          </a:xfrm>
          <a:prstGeom prst="rect">
            <a:avLst/>
          </a:prstGeom>
        </p:spPr>
        <p:txBody>
          <a:bodyPr wrap="square" lIns="0" tIns="0" rIns="0" bIns="0" rtlCol="0" anchor="t">
            <a:spAutoFit/>
          </a:bodyPr>
          <a:lstStyle/>
          <a:p>
            <a:pPr marL="0" marR="0">
              <a:lnSpc>
                <a:spcPct val="107000"/>
              </a:lnSpc>
              <a:spcAft>
                <a:spcPts val="800"/>
              </a:spcAft>
            </a:pPr>
            <a:r>
              <a:rPr lang="en-US" sz="3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 Web-Based Platform</a:t>
            </a:r>
            <a:endParaRPr lang="en-US" sz="3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spcAft>
                <a:spcPts val="800"/>
              </a:spcAft>
              <a:buSzPts val="1000"/>
              <a:tabLst>
                <a:tab pos="457200" algn="l"/>
              </a:tabLst>
            </a:pPr>
            <a:endParaRPr lang="en-US" sz="3000" b="1" dirty="0">
              <a:solidFill>
                <a:schemeClr val="bg1"/>
              </a:solidFill>
            </a:endParaRPr>
          </a:p>
          <a:p>
            <a:pPr marR="0" lvl="0">
              <a:lnSpc>
                <a:spcPct val="107000"/>
              </a:lnSpc>
              <a:spcAft>
                <a:spcPts val="800"/>
              </a:spcAft>
              <a:buSzPts val="1000"/>
              <a:tabLst>
                <a:tab pos="457200" algn="l"/>
              </a:tabLst>
            </a:pPr>
            <a:r>
              <a:rPr lang="en-US" sz="3000" b="1" dirty="0">
                <a:solidFill>
                  <a:schemeClr val="bg1"/>
                </a:solidFill>
              </a:rPr>
              <a:t>2  Land Leasing &amp; Rental System</a:t>
            </a:r>
            <a:endParaRPr lang="en-US" sz="3000" dirty="0">
              <a:solidFill>
                <a:schemeClr val="bg1"/>
              </a:solidFill>
            </a:endParaRPr>
          </a:p>
          <a:p>
            <a:pPr marR="0" lvl="0">
              <a:lnSpc>
                <a:spcPct val="107000"/>
              </a:lnSpc>
              <a:spcAft>
                <a:spcPts val="800"/>
              </a:spcAft>
              <a:buSzPts val="1000"/>
              <a:tabLst>
                <a:tab pos="457200" algn="l"/>
              </a:tabLst>
            </a:pPr>
            <a:endParaRPr lang="en-US" sz="3000" b="1" dirty="0">
              <a:solidFill>
                <a:schemeClr val="bg1"/>
              </a:solidFill>
            </a:endParaRPr>
          </a:p>
          <a:p>
            <a:pPr marR="0" lvl="0">
              <a:lnSpc>
                <a:spcPct val="107000"/>
              </a:lnSpc>
              <a:spcAft>
                <a:spcPts val="800"/>
              </a:spcAft>
              <a:buSzPts val="1000"/>
              <a:tabLst>
                <a:tab pos="457200" algn="l"/>
              </a:tabLst>
            </a:pPr>
            <a:r>
              <a:rPr lang="en-US" sz="3000" b="1" dirty="0">
                <a:solidFill>
                  <a:schemeClr val="bg1"/>
                </a:solidFill>
              </a:rPr>
              <a:t>3  Agricultural Services Marketplace</a:t>
            </a:r>
            <a:endParaRPr lang="en-US" sz="3000" dirty="0">
              <a:solidFill>
                <a:schemeClr val="bg1"/>
              </a:solidFill>
            </a:endParaRPr>
          </a:p>
          <a:p>
            <a:pPr marR="0" lvl="0">
              <a:lnSpc>
                <a:spcPct val="107000"/>
              </a:lnSpc>
              <a:spcAft>
                <a:spcPts val="800"/>
              </a:spcAft>
              <a:buSzPts val="1000"/>
              <a:tabLst>
                <a:tab pos="457200" algn="l"/>
              </a:tabLst>
            </a:pPr>
            <a:endParaRPr lang="en-US" sz="3000" b="1" dirty="0">
              <a:solidFill>
                <a:schemeClr val="bg1"/>
              </a:solidFill>
            </a:endParaRPr>
          </a:p>
          <a:p>
            <a:pPr marR="0" lvl="0">
              <a:lnSpc>
                <a:spcPct val="107000"/>
              </a:lnSpc>
              <a:spcAft>
                <a:spcPts val="800"/>
              </a:spcAft>
              <a:buSzPts val="1000"/>
              <a:tabLst>
                <a:tab pos="457200" algn="l"/>
              </a:tabLst>
            </a:pPr>
            <a:r>
              <a:rPr lang="en-US" sz="3000" b="1" dirty="0">
                <a:solidFill>
                  <a:schemeClr val="bg1"/>
                </a:solidFill>
              </a:rPr>
              <a:t>4  Government Scheme Information Center</a:t>
            </a:r>
            <a:endParaRPr lang="en-US" sz="3000" dirty="0">
              <a:solidFill>
                <a:schemeClr val="bg1"/>
              </a:solidFill>
            </a:endParaRPr>
          </a:p>
          <a:p>
            <a:pPr marR="0" lvl="0">
              <a:lnSpc>
                <a:spcPct val="107000"/>
              </a:lnSpc>
              <a:spcAft>
                <a:spcPts val="800"/>
              </a:spcAft>
              <a:buSzPts val="1000"/>
              <a:tabLst>
                <a:tab pos="457200" algn="l"/>
              </a:tabLst>
            </a:pPr>
            <a:endParaRPr lang="en-US" sz="3000" b="1" dirty="0">
              <a:solidFill>
                <a:schemeClr val="bg1"/>
              </a:solidFill>
            </a:endParaRPr>
          </a:p>
          <a:p>
            <a:pPr marR="0" lvl="0">
              <a:lnSpc>
                <a:spcPct val="107000"/>
              </a:lnSpc>
              <a:spcAft>
                <a:spcPts val="800"/>
              </a:spcAft>
              <a:buSzPts val="1000"/>
              <a:tabLst>
                <a:tab pos="457200" algn="l"/>
              </a:tabLst>
            </a:pPr>
            <a:r>
              <a:rPr lang="en-US" sz="3000" b="1" dirty="0">
                <a:solidFill>
                  <a:schemeClr val="bg1"/>
                </a:solidFill>
              </a:rPr>
              <a:t>5  Secure Payments &amp; Digital Agreements</a:t>
            </a:r>
            <a:r>
              <a:rPr lang="en-US" sz="3000" dirty="0">
                <a:solidFill>
                  <a:schemeClr val="bg1"/>
                </a:solidFill>
              </a:rPr>
              <a:t>  </a:t>
            </a:r>
          </a:p>
          <a:p>
            <a:pPr marR="0" lvl="0">
              <a:lnSpc>
                <a:spcPct val="107000"/>
              </a:lnSpc>
              <a:spcAft>
                <a:spcPts val="800"/>
              </a:spcAft>
              <a:buSzPts val="1000"/>
              <a:tabLst>
                <a:tab pos="457200" algn="l"/>
              </a:tabLst>
            </a:pPr>
            <a:endParaRPr lang="en-US" sz="3000" b="1" dirty="0">
              <a:solidFill>
                <a:schemeClr val="bg1"/>
              </a:solidFill>
            </a:endParaRPr>
          </a:p>
          <a:p>
            <a:pPr marR="0" lvl="0">
              <a:lnSpc>
                <a:spcPct val="107000"/>
              </a:lnSpc>
              <a:spcAft>
                <a:spcPts val="800"/>
              </a:spcAft>
              <a:buSzPts val="1000"/>
              <a:tabLst>
                <a:tab pos="457200" algn="l"/>
              </a:tabLst>
            </a:pPr>
            <a:r>
              <a:rPr lang="en-US" sz="3000" b="1" dirty="0">
                <a:solidFill>
                  <a:schemeClr val="bg1"/>
                </a:solidFill>
              </a:rPr>
              <a:t>6  Data Management &amp; Transparency</a:t>
            </a:r>
            <a:r>
              <a:rPr lang="en-US" sz="3000" dirty="0">
                <a:solidFill>
                  <a:schemeClr val="bg1"/>
                </a:solidFill>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sp>
        <p:nvSpPr>
          <p:cNvPr id="2" name="TextBox 2"/>
          <p:cNvSpPr txBox="1"/>
          <p:nvPr/>
        </p:nvSpPr>
        <p:spPr>
          <a:xfrm>
            <a:off x="1310560" y="852391"/>
            <a:ext cx="10282240" cy="927177"/>
          </a:xfrm>
          <a:prstGeom prst="rect">
            <a:avLst/>
          </a:prstGeom>
        </p:spPr>
        <p:txBody>
          <a:bodyPr wrap="square" lIns="0" tIns="0" rIns="0" bIns="0" rtlCol="0" anchor="t">
            <a:spAutoFit/>
          </a:bodyPr>
          <a:lstStyle/>
          <a:p>
            <a:pPr>
              <a:lnSpc>
                <a:spcPts val="7017"/>
              </a:lnSpc>
            </a:pPr>
            <a:r>
              <a:rPr lang="en-US" sz="6600" dirty="0">
                <a:solidFill>
                  <a:schemeClr val="bg1"/>
                </a:solidFill>
                <a:latin typeface="Hatton" panose="020B0604020202020204" charset="0"/>
              </a:rPr>
              <a:t>Benefits of the Platform</a:t>
            </a:r>
            <a:endParaRPr lang="en-US" sz="6101" dirty="0">
              <a:solidFill>
                <a:schemeClr val="bg1"/>
              </a:solidFill>
              <a:latin typeface="Hatton" panose="020B0604020202020204" charset="0"/>
            </a:endParaRPr>
          </a:p>
        </p:txBody>
      </p:sp>
      <p:sp>
        <p:nvSpPr>
          <p:cNvPr id="3" name="TextBox 3"/>
          <p:cNvSpPr txBox="1"/>
          <p:nvPr/>
        </p:nvSpPr>
        <p:spPr>
          <a:xfrm>
            <a:off x="1310561" y="2400300"/>
            <a:ext cx="10282240" cy="7018332"/>
          </a:xfrm>
          <a:prstGeom prst="rect">
            <a:avLst/>
          </a:prstGeom>
        </p:spPr>
        <p:txBody>
          <a:bodyPr wrap="square" lIns="0" tIns="0" rIns="0" bIns="0" rtlCol="0" anchor="t">
            <a:spAutoFit/>
          </a:bodyPr>
          <a:lstStyle/>
          <a:p>
            <a:r>
              <a:rPr lang="en-US" sz="2400" b="1" dirty="0">
                <a:solidFill>
                  <a:schemeClr val="bg1"/>
                </a:solidFill>
              </a:rPr>
              <a:t> 1. </a:t>
            </a:r>
            <a:r>
              <a:rPr lang="en-US" sz="2400" b="1" dirty="0" err="1">
                <a:solidFill>
                  <a:schemeClr val="bg1"/>
                </a:solidFill>
              </a:rPr>
              <a:t>Benifits</a:t>
            </a:r>
            <a:r>
              <a:rPr lang="en-US" sz="2400" b="1" dirty="0">
                <a:solidFill>
                  <a:schemeClr val="bg1"/>
                </a:solidFill>
              </a:rPr>
              <a:t> for Different Stakeholders</a:t>
            </a:r>
          </a:p>
          <a:p>
            <a:endParaRPr lang="en-US" sz="2400" b="1" dirty="0">
              <a:solidFill>
                <a:schemeClr val="bg1"/>
              </a:solidFill>
            </a:endParaRPr>
          </a:p>
          <a:p>
            <a:pPr>
              <a:buFont typeface="Arial" panose="020B0604020202020204" pitchFamily="34" charset="0"/>
              <a:buChar char="•"/>
            </a:pPr>
            <a:r>
              <a:rPr lang="en-US" sz="2400" b="1" dirty="0">
                <a:solidFill>
                  <a:schemeClr val="bg1"/>
                </a:solidFill>
              </a:rPr>
              <a:t>For Professional Farmers:</a:t>
            </a:r>
            <a:endParaRPr lang="en-US" sz="2400" dirty="0">
              <a:solidFill>
                <a:schemeClr val="bg1"/>
              </a:solidFill>
            </a:endParaRPr>
          </a:p>
          <a:p>
            <a:pPr marL="742950" lvl="1" indent="-285750">
              <a:buFont typeface="Arial" panose="020B0604020202020204" pitchFamily="34" charset="0"/>
              <a:buChar char="•"/>
            </a:pPr>
            <a:r>
              <a:rPr lang="en-US" sz="2400" dirty="0">
                <a:solidFill>
                  <a:schemeClr val="bg1"/>
                </a:solidFill>
              </a:rPr>
              <a:t>Easily lease or rent agricultural land for farming.</a:t>
            </a:r>
          </a:p>
          <a:p>
            <a:pPr marL="742950" lvl="1" indent="-285750">
              <a:buFont typeface="Arial" panose="020B0604020202020204" pitchFamily="34" charset="0"/>
              <a:buChar char="•"/>
            </a:pPr>
            <a:r>
              <a:rPr lang="en-US" sz="2400" dirty="0">
                <a:solidFill>
                  <a:schemeClr val="bg1"/>
                </a:solidFill>
              </a:rPr>
              <a:t>Access various farming-related services to enhance productivity.</a:t>
            </a:r>
          </a:p>
          <a:p>
            <a:pPr marL="742950" lvl="1" indent="-285750">
              <a:buFont typeface="Arial" panose="020B0604020202020204" pitchFamily="34" charset="0"/>
              <a:buChar char="•"/>
            </a:pPr>
            <a:r>
              <a:rPr lang="en-US" sz="2400" dirty="0">
                <a:solidFill>
                  <a:schemeClr val="bg1"/>
                </a:solidFill>
              </a:rPr>
              <a:t>Gain insights into government schemes for financial and technical support.</a:t>
            </a:r>
          </a:p>
          <a:p>
            <a:pPr marL="742950" lvl="1" indent="-285750">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r>
              <a:rPr lang="en-US" sz="2400" b="1" dirty="0">
                <a:solidFill>
                  <a:schemeClr val="bg1"/>
                </a:solidFill>
              </a:rPr>
              <a:t>For Non-Professional Farmers:</a:t>
            </a:r>
            <a:endParaRPr lang="en-US" sz="2400" dirty="0">
              <a:solidFill>
                <a:schemeClr val="bg1"/>
              </a:solidFill>
            </a:endParaRPr>
          </a:p>
          <a:p>
            <a:pPr marL="742950" lvl="1" indent="-285750">
              <a:buFont typeface="Arial" panose="020B0604020202020204" pitchFamily="34" charset="0"/>
              <a:buChar char="•"/>
            </a:pPr>
            <a:r>
              <a:rPr lang="en-US" sz="2400" dirty="0">
                <a:solidFill>
                  <a:schemeClr val="bg1"/>
                </a:solidFill>
              </a:rPr>
              <a:t>Find opportunities to lease or rent their land to professional farmers or companies.</a:t>
            </a:r>
          </a:p>
          <a:p>
            <a:pPr marL="742950" lvl="1" indent="-285750">
              <a:buFont typeface="Arial" panose="020B0604020202020204" pitchFamily="34" charset="0"/>
              <a:buChar char="•"/>
            </a:pPr>
            <a:r>
              <a:rPr lang="en-US" sz="2400" dirty="0">
                <a:solidFill>
                  <a:schemeClr val="bg1"/>
                </a:solidFill>
              </a:rPr>
              <a:t>Utilize agricultural services for better farm management.</a:t>
            </a:r>
          </a:p>
          <a:p>
            <a:pPr marL="742950" lvl="1" indent="-285750">
              <a:buFont typeface="Arial" panose="020B0604020202020204" pitchFamily="34" charset="0"/>
              <a:buChar char="•"/>
            </a:pPr>
            <a:r>
              <a:rPr lang="en-US" sz="2400" dirty="0">
                <a:solidFill>
                  <a:schemeClr val="bg1"/>
                </a:solidFill>
              </a:rPr>
              <a:t>Get real-time updates on government schemes and subsidies.</a:t>
            </a:r>
          </a:p>
          <a:p>
            <a:pPr lvl="1"/>
            <a:endParaRPr lang="en-US" sz="2400" dirty="0">
              <a:solidFill>
                <a:schemeClr val="bg1"/>
              </a:solidFill>
            </a:endParaRPr>
          </a:p>
          <a:p>
            <a:pPr>
              <a:buFont typeface="Arial" panose="020B0604020202020204" pitchFamily="34" charset="0"/>
              <a:buChar char="•"/>
            </a:pPr>
            <a:r>
              <a:rPr lang="en-US" sz="2400" b="1" dirty="0">
                <a:solidFill>
                  <a:schemeClr val="bg1"/>
                </a:solidFill>
              </a:rPr>
              <a:t>For Service Providers:</a:t>
            </a:r>
            <a:endParaRPr lang="en-US" sz="2400" dirty="0">
              <a:solidFill>
                <a:schemeClr val="bg1"/>
              </a:solidFill>
            </a:endParaRPr>
          </a:p>
          <a:p>
            <a:pPr marL="742950" lvl="1" indent="-285750">
              <a:buFont typeface="Arial" panose="020B0604020202020204" pitchFamily="34" charset="0"/>
              <a:buChar char="•"/>
            </a:pPr>
            <a:r>
              <a:rPr lang="en-US" sz="2400" dirty="0">
                <a:solidFill>
                  <a:schemeClr val="bg1"/>
                </a:solidFill>
              </a:rPr>
              <a:t>Offer agricultural services such as equipment rental, soil testing, and consultancy.</a:t>
            </a:r>
          </a:p>
          <a:p>
            <a:pPr marL="742950" lvl="1" indent="-285750">
              <a:buFont typeface="Arial" panose="020B0604020202020204" pitchFamily="34" charset="0"/>
              <a:buChar char="•"/>
            </a:pPr>
            <a:r>
              <a:rPr lang="en-US" sz="2400" dirty="0">
                <a:solidFill>
                  <a:schemeClr val="bg1"/>
                </a:solidFill>
              </a:rPr>
              <a:t>Expand their reach to farmers and agricultural businesses.</a:t>
            </a:r>
          </a:p>
          <a:p>
            <a:pPr marL="742950" lvl="1" indent="-285750">
              <a:buFont typeface="Arial" panose="020B0604020202020204" pitchFamily="34" charset="0"/>
              <a:buChar char="•"/>
            </a:pPr>
            <a:r>
              <a:rPr lang="en-US" sz="2400" dirty="0">
                <a:solidFill>
                  <a:schemeClr val="bg1"/>
                </a:solidFill>
              </a:rPr>
              <a:t>Manage service requests and payments efficiently.</a:t>
            </a:r>
          </a:p>
          <a:p>
            <a:pPr>
              <a:lnSpc>
                <a:spcPts val="3053"/>
              </a:lnSpc>
            </a:pPr>
            <a:endParaRPr lang="en-US" sz="2181" dirty="0">
              <a:solidFill>
                <a:srgbClr val="FFFFFF"/>
              </a:solidFill>
              <a:latin typeface="Open Sans"/>
            </a:endParaRPr>
          </a:p>
        </p:txBody>
      </p:sp>
      <p:grpSp>
        <p:nvGrpSpPr>
          <p:cNvPr id="10" name="Group 4">
            <a:extLst>
              <a:ext uri="{FF2B5EF4-FFF2-40B4-BE49-F238E27FC236}">
                <a16:creationId xmlns:a16="http://schemas.microsoft.com/office/drawing/2014/main" id="{87D12A38-647A-8C34-59B7-2BD1D0C2E7F8}"/>
              </a:ext>
            </a:extLst>
          </p:cNvPr>
          <p:cNvGrpSpPr/>
          <p:nvPr/>
        </p:nvGrpSpPr>
        <p:grpSpPr>
          <a:xfrm>
            <a:off x="14859000" y="6870"/>
            <a:ext cx="8488890" cy="10287000"/>
            <a:chOff x="0" y="0"/>
            <a:chExt cx="6334760" cy="9169366"/>
          </a:xfrm>
        </p:grpSpPr>
        <p:sp>
          <p:nvSpPr>
            <p:cNvPr id="11" name="Freeform 5">
              <a:extLst>
                <a:ext uri="{FF2B5EF4-FFF2-40B4-BE49-F238E27FC236}">
                  <a16:creationId xmlns:a16="http://schemas.microsoft.com/office/drawing/2014/main" id="{746D2EAD-0316-CC0E-7FE3-A196D218310B}"/>
                </a:ext>
              </a:extLst>
            </p:cNvPr>
            <p:cNvSpPr/>
            <p:nvPr/>
          </p:nvSpPr>
          <p:spPr>
            <a:xfrm>
              <a:off x="-81534" y="-15367"/>
              <a:ext cx="6419342" cy="9196290"/>
            </a:xfrm>
            <a:custGeom>
              <a:avLst/>
              <a:gdLst/>
              <a:ahLst/>
              <a:cxnLst/>
              <a:rect l="l" t="t" r="r" b="b"/>
              <a:pathLst>
                <a:path w="6419342" h="9196290">
                  <a:moveTo>
                    <a:pt x="6416294" y="9159411"/>
                  </a:moveTo>
                  <a:cubicBezTo>
                    <a:pt x="6148324" y="9196290"/>
                    <a:pt x="5911723" y="9182431"/>
                    <a:pt x="5641340" y="9161330"/>
                  </a:cubicBezTo>
                  <a:cubicBezTo>
                    <a:pt x="4147947" y="9192861"/>
                    <a:pt x="2247011" y="9170538"/>
                    <a:pt x="664845" y="9166893"/>
                  </a:cubicBezTo>
                  <a:cubicBezTo>
                    <a:pt x="603504" y="9194512"/>
                    <a:pt x="627380" y="9092078"/>
                    <a:pt x="607695" y="9049875"/>
                  </a:cubicBezTo>
                  <a:cubicBezTo>
                    <a:pt x="553974" y="8975636"/>
                    <a:pt x="508254" y="8906002"/>
                    <a:pt x="485267" y="8812004"/>
                  </a:cubicBezTo>
                  <a:cubicBezTo>
                    <a:pt x="528955" y="8364653"/>
                    <a:pt x="592582" y="8519653"/>
                    <a:pt x="517398" y="8225574"/>
                  </a:cubicBezTo>
                  <a:cubicBezTo>
                    <a:pt x="568198" y="8088223"/>
                    <a:pt x="531114" y="7905599"/>
                    <a:pt x="477012" y="7839417"/>
                  </a:cubicBezTo>
                  <a:cubicBezTo>
                    <a:pt x="425069" y="7595599"/>
                    <a:pt x="465709" y="7753668"/>
                    <a:pt x="406654" y="7620153"/>
                  </a:cubicBezTo>
                  <a:cubicBezTo>
                    <a:pt x="328803" y="7579677"/>
                    <a:pt x="417068" y="7526156"/>
                    <a:pt x="381381" y="7496038"/>
                  </a:cubicBezTo>
                  <a:cubicBezTo>
                    <a:pt x="304673" y="7275240"/>
                    <a:pt x="247015" y="7183928"/>
                    <a:pt x="165481" y="7034107"/>
                  </a:cubicBezTo>
                  <a:cubicBezTo>
                    <a:pt x="113284" y="6985383"/>
                    <a:pt x="171831" y="6923037"/>
                    <a:pt x="146304" y="6889275"/>
                  </a:cubicBezTo>
                  <a:cubicBezTo>
                    <a:pt x="0" y="6749237"/>
                    <a:pt x="151130" y="6783192"/>
                    <a:pt x="124587" y="6684782"/>
                  </a:cubicBezTo>
                  <a:cubicBezTo>
                    <a:pt x="75057" y="6541676"/>
                    <a:pt x="143510" y="6407201"/>
                    <a:pt x="181229" y="6318767"/>
                  </a:cubicBezTo>
                  <a:cubicBezTo>
                    <a:pt x="287655" y="6140363"/>
                    <a:pt x="377952" y="5848587"/>
                    <a:pt x="353441" y="5793915"/>
                  </a:cubicBezTo>
                  <a:cubicBezTo>
                    <a:pt x="356489" y="5694930"/>
                    <a:pt x="444246" y="5638915"/>
                    <a:pt x="416433" y="5536093"/>
                  </a:cubicBezTo>
                  <a:cubicBezTo>
                    <a:pt x="440817" y="5468952"/>
                    <a:pt x="489839" y="5356539"/>
                    <a:pt x="543814" y="5282108"/>
                  </a:cubicBezTo>
                  <a:cubicBezTo>
                    <a:pt x="550926" y="5007405"/>
                    <a:pt x="585851" y="4905734"/>
                    <a:pt x="608838" y="4763395"/>
                  </a:cubicBezTo>
                  <a:cubicBezTo>
                    <a:pt x="658495" y="4636594"/>
                    <a:pt x="674497" y="4510945"/>
                    <a:pt x="723392" y="4404478"/>
                  </a:cubicBezTo>
                  <a:cubicBezTo>
                    <a:pt x="674116" y="4289379"/>
                    <a:pt x="740918" y="4272497"/>
                    <a:pt x="718820" y="4223388"/>
                  </a:cubicBezTo>
                  <a:cubicBezTo>
                    <a:pt x="815848" y="4029447"/>
                    <a:pt x="786130" y="3675517"/>
                    <a:pt x="764667" y="3466037"/>
                  </a:cubicBezTo>
                  <a:cubicBezTo>
                    <a:pt x="732028" y="3318327"/>
                    <a:pt x="705866" y="3243704"/>
                    <a:pt x="634111" y="3180399"/>
                  </a:cubicBezTo>
                  <a:cubicBezTo>
                    <a:pt x="649732" y="3099830"/>
                    <a:pt x="597154" y="3030195"/>
                    <a:pt x="581025" y="3039595"/>
                  </a:cubicBezTo>
                  <a:cubicBezTo>
                    <a:pt x="590423" y="2880950"/>
                    <a:pt x="540766" y="2836637"/>
                    <a:pt x="528701" y="2774292"/>
                  </a:cubicBezTo>
                  <a:cubicBezTo>
                    <a:pt x="469265" y="2693914"/>
                    <a:pt x="606679" y="2682212"/>
                    <a:pt x="532130" y="2577856"/>
                  </a:cubicBezTo>
                  <a:cubicBezTo>
                    <a:pt x="553466" y="2424199"/>
                    <a:pt x="556133" y="2345356"/>
                    <a:pt x="535813" y="2277639"/>
                  </a:cubicBezTo>
                  <a:cubicBezTo>
                    <a:pt x="520319" y="2221432"/>
                    <a:pt x="599948" y="2108060"/>
                    <a:pt x="571500" y="2117460"/>
                  </a:cubicBezTo>
                  <a:cubicBezTo>
                    <a:pt x="572770" y="2032286"/>
                    <a:pt x="535686" y="1996222"/>
                    <a:pt x="514858" y="1970708"/>
                  </a:cubicBezTo>
                  <a:cubicBezTo>
                    <a:pt x="524383" y="1935603"/>
                    <a:pt x="584200" y="1870188"/>
                    <a:pt x="590931" y="1850430"/>
                  </a:cubicBezTo>
                  <a:cubicBezTo>
                    <a:pt x="598170" y="1763146"/>
                    <a:pt x="524383" y="1743771"/>
                    <a:pt x="579374" y="1654186"/>
                  </a:cubicBezTo>
                  <a:cubicBezTo>
                    <a:pt x="541274" y="1548103"/>
                    <a:pt x="511175" y="1533908"/>
                    <a:pt x="524002" y="1456791"/>
                  </a:cubicBezTo>
                  <a:cubicBezTo>
                    <a:pt x="416687" y="851754"/>
                    <a:pt x="523367" y="1046463"/>
                    <a:pt x="565404" y="721692"/>
                  </a:cubicBezTo>
                  <a:cubicBezTo>
                    <a:pt x="622173" y="479408"/>
                    <a:pt x="547878" y="531970"/>
                    <a:pt x="532384" y="365077"/>
                  </a:cubicBezTo>
                  <a:cubicBezTo>
                    <a:pt x="553847" y="42607"/>
                    <a:pt x="456946" y="92867"/>
                    <a:pt x="585724" y="15367"/>
                  </a:cubicBezTo>
                  <a:cubicBezTo>
                    <a:pt x="2395220" y="43374"/>
                    <a:pt x="4303522" y="34742"/>
                    <a:pt x="6029960" y="19204"/>
                  </a:cubicBezTo>
                  <a:cubicBezTo>
                    <a:pt x="6192774" y="62366"/>
                    <a:pt x="6395974" y="0"/>
                    <a:pt x="6407531" y="47211"/>
                  </a:cubicBezTo>
                  <a:cubicBezTo>
                    <a:pt x="6414389" y="316927"/>
                    <a:pt x="6407023" y="615992"/>
                    <a:pt x="6406896" y="937886"/>
                  </a:cubicBezTo>
                  <a:cubicBezTo>
                    <a:pt x="6405626" y="2496903"/>
                    <a:pt x="6416421" y="4161619"/>
                    <a:pt x="6407785" y="5660592"/>
                  </a:cubicBezTo>
                  <a:cubicBezTo>
                    <a:pt x="6419342" y="6916898"/>
                    <a:pt x="6397371" y="7969095"/>
                    <a:pt x="6416294" y="9159411"/>
                  </a:cubicBezTo>
                  <a:close/>
                </a:path>
              </a:pathLst>
            </a:custGeom>
            <a:blipFill>
              <a:blip r:embed="rId2"/>
              <a:stretch>
                <a:fillRect l="-91325" r="-25524" b="-26"/>
              </a:stretch>
            </a:blipFill>
          </p:spPr>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a:extLst>
            <a:ext uri="{FF2B5EF4-FFF2-40B4-BE49-F238E27FC236}">
              <a16:creationId xmlns:a16="http://schemas.microsoft.com/office/drawing/2014/main" id="{A4418765-F34B-B121-8CA2-7C3CA37BDAF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1C75DC2A-2F71-2172-FBEB-EEA954699B22}"/>
              </a:ext>
            </a:extLst>
          </p:cNvPr>
          <p:cNvSpPr txBox="1"/>
          <p:nvPr/>
        </p:nvSpPr>
        <p:spPr>
          <a:xfrm>
            <a:off x="1310560" y="852391"/>
            <a:ext cx="11643440" cy="897682"/>
          </a:xfrm>
          <a:prstGeom prst="rect">
            <a:avLst/>
          </a:prstGeom>
        </p:spPr>
        <p:txBody>
          <a:bodyPr wrap="square" lIns="0" tIns="0" rIns="0" bIns="0" rtlCol="0" anchor="t">
            <a:spAutoFit/>
          </a:bodyPr>
          <a:lstStyle/>
          <a:p>
            <a:pPr>
              <a:lnSpc>
                <a:spcPts val="7017"/>
              </a:lnSpc>
            </a:pPr>
            <a:r>
              <a:rPr lang="en-US" sz="6600" dirty="0">
                <a:solidFill>
                  <a:schemeClr val="bg1"/>
                </a:solidFill>
                <a:latin typeface="+mj-lt"/>
              </a:rPr>
              <a:t>Unique Selling Proposition (USP)</a:t>
            </a:r>
            <a:endParaRPr lang="en-US" sz="6101" dirty="0">
              <a:solidFill>
                <a:schemeClr val="bg1"/>
              </a:solidFill>
              <a:latin typeface="+mj-lt"/>
            </a:endParaRPr>
          </a:p>
        </p:txBody>
      </p:sp>
      <p:sp>
        <p:nvSpPr>
          <p:cNvPr id="3" name="TextBox 3">
            <a:extLst>
              <a:ext uri="{FF2B5EF4-FFF2-40B4-BE49-F238E27FC236}">
                <a16:creationId xmlns:a16="http://schemas.microsoft.com/office/drawing/2014/main" id="{C518BC5D-9920-B1FD-6D50-49831FDC0455}"/>
              </a:ext>
            </a:extLst>
          </p:cNvPr>
          <p:cNvSpPr txBox="1"/>
          <p:nvPr/>
        </p:nvSpPr>
        <p:spPr>
          <a:xfrm>
            <a:off x="1310560" y="2400300"/>
            <a:ext cx="12405439" cy="5539978"/>
          </a:xfrm>
          <a:prstGeom prst="rect">
            <a:avLst/>
          </a:prstGeom>
        </p:spPr>
        <p:txBody>
          <a:bodyPr wrap="square" lIns="0" tIns="0" rIns="0" bIns="0" rtlCol="0" anchor="t">
            <a:spAutoFit/>
          </a:bodyPr>
          <a:lstStyle/>
          <a:p>
            <a:pPr>
              <a:buNone/>
            </a:pPr>
            <a:r>
              <a:rPr lang="en-US" sz="2400" b="1" dirty="0">
                <a:solidFill>
                  <a:schemeClr val="bg1"/>
                </a:solidFill>
              </a:rPr>
              <a:t>Why Choose Our Platform?</a:t>
            </a:r>
          </a:p>
          <a:p>
            <a:pPr>
              <a:buNone/>
            </a:pPr>
            <a:endParaRPr lang="en-US" sz="2400" b="1" dirty="0">
              <a:solidFill>
                <a:schemeClr val="bg1"/>
              </a:solidFill>
            </a:endParaRPr>
          </a:p>
          <a:p>
            <a:pPr>
              <a:buNone/>
            </a:pPr>
            <a:r>
              <a:rPr lang="en-US" sz="2400" dirty="0">
                <a:solidFill>
                  <a:schemeClr val="bg1"/>
                </a:solidFill>
              </a:rPr>
              <a:t> 1. </a:t>
            </a:r>
            <a:r>
              <a:rPr lang="en-US" sz="2400" b="1" dirty="0">
                <a:solidFill>
                  <a:schemeClr val="bg1"/>
                </a:solidFill>
              </a:rPr>
              <a:t>Empowering Landowners (Non-Professional Farmers)</a:t>
            </a:r>
            <a:endParaRPr lang="en-US" sz="2400" dirty="0">
              <a:solidFill>
                <a:schemeClr val="bg1"/>
              </a:solidFill>
            </a:endParaRPr>
          </a:p>
          <a:p>
            <a:pPr>
              <a:buFont typeface="Arial" panose="020B0604020202020204" pitchFamily="34" charset="0"/>
              <a:buChar char="•"/>
            </a:pPr>
            <a:r>
              <a:rPr lang="en-US" sz="2400" dirty="0">
                <a:solidFill>
                  <a:schemeClr val="bg1"/>
                </a:solidFill>
              </a:rPr>
              <a:t>Enables landowners to lease their land efficiently and generate income without direct involvement in farming.</a:t>
            </a:r>
          </a:p>
          <a:p>
            <a:pPr>
              <a:buFont typeface="Arial" panose="020B0604020202020204" pitchFamily="34" charset="0"/>
              <a:buChar char="•"/>
            </a:pPr>
            <a:endParaRPr lang="en-US" sz="2400" dirty="0">
              <a:solidFill>
                <a:schemeClr val="bg1"/>
              </a:solidFill>
            </a:endParaRPr>
          </a:p>
          <a:p>
            <a:pPr>
              <a:buNone/>
            </a:pPr>
            <a:r>
              <a:rPr lang="en-US" sz="2400" dirty="0">
                <a:solidFill>
                  <a:schemeClr val="bg1"/>
                </a:solidFill>
              </a:rPr>
              <a:t> 2. </a:t>
            </a:r>
            <a:r>
              <a:rPr lang="en-US" sz="2400" b="1" dirty="0">
                <a:solidFill>
                  <a:schemeClr val="bg1"/>
                </a:solidFill>
              </a:rPr>
              <a:t>Seamless Land Leasing for Farmers</a:t>
            </a:r>
            <a:endParaRPr lang="en-US" sz="2400" dirty="0">
              <a:solidFill>
                <a:schemeClr val="bg1"/>
              </a:solidFill>
            </a:endParaRPr>
          </a:p>
          <a:p>
            <a:pPr>
              <a:buFont typeface="Arial" panose="020B0604020202020204" pitchFamily="34" charset="0"/>
              <a:buChar char="•"/>
            </a:pPr>
            <a:r>
              <a:rPr lang="en-US" sz="2400" dirty="0">
                <a:solidFill>
                  <a:schemeClr val="bg1"/>
                </a:solidFill>
              </a:rPr>
              <a:t>Farmers can easily find and lease agricultural land suited to their needs.</a:t>
            </a:r>
          </a:p>
          <a:p>
            <a:pPr>
              <a:buFont typeface="Arial" panose="020B0604020202020204" pitchFamily="34" charset="0"/>
              <a:buChar char="•"/>
            </a:pPr>
            <a:endParaRPr lang="en-US" sz="2400" dirty="0">
              <a:solidFill>
                <a:schemeClr val="bg1"/>
              </a:solidFill>
            </a:endParaRPr>
          </a:p>
          <a:p>
            <a:pPr>
              <a:buNone/>
            </a:pPr>
            <a:r>
              <a:rPr lang="en-US" sz="2400" dirty="0">
                <a:solidFill>
                  <a:schemeClr val="bg1"/>
                </a:solidFill>
              </a:rPr>
              <a:t> 3. </a:t>
            </a:r>
            <a:r>
              <a:rPr lang="en-US" sz="2400" b="1" dirty="0">
                <a:solidFill>
                  <a:schemeClr val="bg1"/>
                </a:solidFill>
              </a:rPr>
              <a:t>Comprehensive Agricultural Services</a:t>
            </a:r>
            <a:endParaRPr lang="en-US" sz="2400" dirty="0">
              <a:solidFill>
                <a:schemeClr val="bg1"/>
              </a:solidFill>
            </a:endParaRPr>
          </a:p>
          <a:p>
            <a:pPr>
              <a:buFont typeface="Arial" panose="020B0604020202020204" pitchFamily="34" charset="0"/>
              <a:buChar char="•"/>
            </a:pPr>
            <a:r>
              <a:rPr lang="en-US" sz="2400" dirty="0">
                <a:solidFill>
                  <a:schemeClr val="bg1"/>
                </a:solidFill>
              </a:rPr>
              <a:t>Access to a wide range of services, from soil testing to machinery rentals, ensuring productive farming.</a:t>
            </a:r>
          </a:p>
          <a:p>
            <a:pPr>
              <a:buFont typeface="Arial" panose="020B0604020202020204" pitchFamily="34" charset="0"/>
              <a:buChar char="•"/>
            </a:pPr>
            <a:endParaRPr lang="en-US" sz="2400" dirty="0">
              <a:solidFill>
                <a:schemeClr val="bg1"/>
              </a:solidFill>
            </a:endParaRPr>
          </a:p>
          <a:p>
            <a:pPr>
              <a:buNone/>
            </a:pPr>
            <a:r>
              <a:rPr lang="en-US" sz="2400" dirty="0">
                <a:solidFill>
                  <a:schemeClr val="bg1"/>
                </a:solidFill>
              </a:rPr>
              <a:t> 5. </a:t>
            </a:r>
            <a:r>
              <a:rPr lang="en-US" sz="2400" b="1" dirty="0">
                <a:solidFill>
                  <a:schemeClr val="bg1"/>
                </a:solidFill>
              </a:rPr>
              <a:t>Government Schemes Integration</a:t>
            </a:r>
            <a:endParaRPr lang="en-US" sz="2400" dirty="0">
              <a:solidFill>
                <a:schemeClr val="bg1"/>
              </a:solidFill>
            </a:endParaRPr>
          </a:p>
          <a:p>
            <a:pPr>
              <a:buFont typeface="Arial" panose="020B0604020202020204" pitchFamily="34" charset="0"/>
              <a:buChar char="•"/>
            </a:pPr>
            <a:r>
              <a:rPr lang="en-US" sz="2400" dirty="0">
                <a:solidFill>
                  <a:schemeClr val="bg1"/>
                </a:solidFill>
              </a:rPr>
              <a:t>Provides information on relevant government schemes and subsidies for farmers.</a:t>
            </a:r>
          </a:p>
        </p:txBody>
      </p:sp>
    </p:spTree>
    <p:extLst>
      <p:ext uri="{BB962C8B-B14F-4D97-AF65-F5344CB8AC3E}">
        <p14:creationId xmlns:p14="http://schemas.microsoft.com/office/powerpoint/2010/main" val="2955891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CF4A2D-6D64-CFB6-B072-8B292F6211E2}"/>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741CEEDA-BE8C-30C9-60FF-4F440E7A53E0}"/>
              </a:ext>
            </a:extLst>
          </p:cNvPr>
          <p:cNvSpPr txBox="1"/>
          <p:nvPr/>
        </p:nvSpPr>
        <p:spPr>
          <a:xfrm>
            <a:off x="381000" y="723900"/>
            <a:ext cx="10794908" cy="846386"/>
          </a:xfrm>
          <a:prstGeom prst="rect">
            <a:avLst/>
          </a:prstGeom>
        </p:spPr>
        <p:txBody>
          <a:bodyPr wrap="square" lIns="0" tIns="0" rIns="0" bIns="0" rtlCol="0" anchor="t">
            <a:spAutoFit/>
          </a:bodyPr>
          <a:lstStyle/>
          <a:p>
            <a:pPr>
              <a:lnSpc>
                <a:spcPts val="6431"/>
              </a:lnSpc>
            </a:pPr>
            <a:r>
              <a:rPr lang="en-US" sz="6000" dirty="0"/>
              <a:t>Revenue Model </a:t>
            </a:r>
            <a:endParaRPr lang="en-US" sz="5592" dirty="0">
              <a:solidFill>
                <a:srgbClr val="1A401F"/>
              </a:solidFill>
              <a:latin typeface="Hatton"/>
            </a:endParaRPr>
          </a:p>
        </p:txBody>
      </p:sp>
      <p:sp>
        <p:nvSpPr>
          <p:cNvPr id="5" name="TextBox 5">
            <a:extLst>
              <a:ext uri="{FF2B5EF4-FFF2-40B4-BE49-F238E27FC236}">
                <a16:creationId xmlns:a16="http://schemas.microsoft.com/office/drawing/2014/main" id="{EC665D38-617F-2BAE-3D74-DCF6C0BC0F60}"/>
              </a:ext>
            </a:extLst>
          </p:cNvPr>
          <p:cNvSpPr txBox="1"/>
          <p:nvPr/>
        </p:nvSpPr>
        <p:spPr>
          <a:xfrm>
            <a:off x="381000" y="1866900"/>
            <a:ext cx="10929063" cy="6894195"/>
          </a:xfrm>
          <a:prstGeom prst="rect">
            <a:avLst/>
          </a:prstGeom>
        </p:spPr>
        <p:txBody>
          <a:bodyPr wrap="square" lIns="0" tIns="0" rIns="0" bIns="0" rtlCol="0" anchor="t">
            <a:spAutoFit/>
          </a:bodyPr>
          <a:lstStyle/>
          <a:p>
            <a:pPr>
              <a:buNone/>
            </a:pPr>
            <a:endParaRPr lang="en-US" sz="2800" dirty="0"/>
          </a:p>
          <a:p>
            <a:pPr>
              <a:buFont typeface="+mj-lt"/>
              <a:buAutoNum type="arabicPeriod"/>
            </a:pPr>
            <a:r>
              <a:rPr lang="en-US" sz="2800" b="1" dirty="0"/>
              <a:t>Lease Commission Model</a:t>
            </a:r>
            <a:endParaRPr lang="en-US" sz="2800" dirty="0"/>
          </a:p>
          <a:p>
            <a:pPr marL="742950" lvl="1" indent="-285750">
              <a:buFont typeface="+mj-lt"/>
              <a:buAutoNum type="arabicPeriod"/>
            </a:pPr>
            <a:r>
              <a:rPr lang="en-US" sz="2800" dirty="0"/>
              <a:t>Charge a small commission on each successful land lease agreement between landowners and farmers.</a:t>
            </a:r>
          </a:p>
          <a:p>
            <a:pPr>
              <a:buFont typeface="+mj-lt"/>
              <a:buAutoNum type="arabicPeriod"/>
            </a:pPr>
            <a:r>
              <a:rPr lang="en-US" sz="2800" b="1" dirty="0"/>
              <a:t>Service Subscription &amp; Commission</a:t>
            </a:r>
            <a:endParaRPr lang="en-US" sz="2800" dirty="0"/>
          </a:p>
          <a:p>
            <a:pPr marL="742950" lvl="1" indent="-285750">
              <a:buFont typeface="+mj-lt"/>
              <a:buAutoNum type="arabicPeriod"/>
            </a:pPr>
            <a:r>
              <a:rPr lang="en-US" sz="2800" dirty="0"/>
              <a:t>Partner with agricultural service providers and take a commission for every service booked via the platform.</a:t>
            </a:r>
          </a:p>
          <a:p>
            <a:pPr>
              <a:buFont typeface="+mj-lt"/>
              <a:buAutoNum type="arabicPeriod"/>
            </a:pPr>
            <a:r>
              <a:rPr lang="en-US" sz="2800" b="1" dirty="0"/>
              <a:t>Freemium Model for Users</a:t>
            </a:r>
            <a:endParaRPr lang="en-US" sz="2800" dirty="0"/>
          </a:p>
          <a:p>
            <a:pPr marL="742950" lvl="1" indent="-285750">
              <a:buFont typeface="+mj-lt"/>
              <a:buAutoNum type="arabicPeriod"/>
            </a:pPr>
            <a:r>
              <a:rPr lang="en-US" sz="2800" dirty="0"/>
              <a:t>Basic features for free, while premium users get advanced insights, priority listings, and better support.</a:t>
            </a:r>
          </a:p>
          <a:p>
            <a:pPr>
              <a:buFont typeface="+mj-lt"/>
              <a:buAutoNum type="arabicPeriod"/>
            </a:pPr>
            <a:r>
              <a:rPr lang="en-US" sz="2800" b="1" dirty="0"/>
              <a:t>Advertisement &amp; Sponsorships</a:t>
            </a:r>
            <a:endParaRPr lang="en-US" sz="2800" dirty="0"/>
          </a:p>
          <a:p>
            <a:pPr marL="742950" lvl="1" indent="-285750">
              <a:buFont typeface="+mj-lt"/>
              <a:buAutoNum type="arabicPeriod"/>
            </a:pPr>
            <a:r>
              <a:rPr lang="en-US" sz="2800" dirty="0"/>
              <a:t>Allow agricultural businesses, seed providers, and equipment manufacturers to advertise on the platform.</a:t>
            </a:r>
          </a:p>
          <a:p>
            <a:pPr>
              <a:buFont typeface="+mj-lt"/>
              <a:buAutoNum type="arabicPeriod"/>
            </a:pPr>
            <a:r>
              <a:rPr lang="en-US" sz="2800" b="1" dirty="0"/>
              <a:t>Government &amp; NGO Partnerships</a:t>
            </a:r>
            <a:endParaRPr lang="en-US" sz="2800" dirty="0"/>
          </a:p>
          <a:p>
            <a:pPr marL="742950" lvl="1" indent="-285750">
              <a:buFont typeface="+mj-lt"/>
              <a:buAutoNum type="arabicPeriod"/>
            </a:pPr>
            <a:r>
              <a:rPr lang="en-US" sz="2800" dirty="0"/>
              <a:t>Collaborate with government bodies and NGOs supporting agricultural initiatives for funding or grants.</a:t>
            </a:r>
          </a:p>
        </p:txBody>
      </p:sp>
      <p:grpSp>
        <p:nvGrpSpPr>
          <p:cNvPr id="6" name="Group 2">
            <a:extLst>
              <a:ext uri="{FF2B5EF4-FFF2-40B4-BE49-F238E27FC236}">
                <a16:creationId xmlns:a16="http://schemas.microsoft.com/office/drawing/2014/main" id="{010D13EF-4C37-C7E0-F7A9-22B44786BD04}"/>
              </a:ext>
            </a:extLst>
          </p:cNvPr>
          <p:cNvGrpSpPr/>
          <p:nvPr/>
        </p:nvGrpSpPr>
        <p:grpSpPr>
          <a:xfrm>
            <a:off x="11346934" y="0"/>
            <a:ext cx="11284466" cy="10287000"/>
            <a:chOff x="0" y="0"/>
            <a:chExt cx="6351016" cy="4215003"/>
          </a:xfrm>
        </p:grpSpPr>
        <p:sp>
          <p:nvSpPr>
            <p:cNvPr id="7" name="Freeform 3">
              <a:extLst>
                <a:ext uri="{FF2B5EF4-FFF2-40B4-BE49-F238E27FC236}">
                  <a16:creationId xmlns:a16="http://schemas.microsoft.com/office/drawing/2014/main" id="{9A4B8639-F893-ED3C-3DD9-E0D0011127C7}"/>
                </a:ext>
              </a:extLst>
            </p:cNvPr>
            <p:cNvSpPr/>
            <p:nvPr/>
          </p:nvSpPr>
          <p:spPr>
            <a:xfrm>
              <a:off x="-39878" y="-19431"/>
              <a:ext cx="6437884" cy="4257040"/>
            </a:xfrm>
            <a:custGeom>
              <a:avLst/>
              <a:gdLst/>
              <a:ahLst/>
              <a:cxnLst/>
              <a:rect l="l" t="t" r="r" b="b"/>
              <a:pathLst>
                <a:path w="6437884" h="4257040">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2"/>
              <a:stretch>
                <a:fillRect t="-287" b="-287"/>
              </a:stretch>
            </a:blipFill>
          </p:spPr>
        </p:sp>
      </p:grpSp>
    </p:spTree>
    <p:extLst>
      <p:ext uri="{BB962C8B-B14F-4D97-AF65-F5344CB8AC3E}">
        <p14:creationId xmlns:p14="http://schemas.microsoft.com/office/powerpoint/2010/main" val="4450343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881</TotalTime>
  <Words>1482</Words>
  <Application>Microsoft Office PowerPoint</Application>
  <PresentationFormat>Custom</PresentationFormat>
  <Paragraphs>211</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Hatton</vt:lpstr>
      <vt:lpstr>Arial</vt:lpstr>
      <vt:lpstr>Calibri</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and white Sustainability modern presentation</dc:title>
  <cp:lastModifiedBy>Tushar Gaikwad</cp:lastModifiedBy>
  <cp:revision>9</cp:revision>
  <dcterms:created xsi:type="dcterms:W3CDTF">2006-08-16T00:00:00Z</dcterms:created>
  <dcterms:modified xsi:type="dcterms:W3CDTF">2025-04-01T10:51:55Z</dcterms:modified>
  <dc:identifier>DAGCdIn5_Vw</dc:identifier>
</cp:coreProperties>
</file>

<file path=docProps/thumbnail.jpeg>
</file>